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63"/>
    <a:srgbClr val="2B2DD4"/>
    <a:srgbClr val="241AB7"/>
    <a:srgbClr val="5B9BD5"/>
    <a:srgbClr val="1D4999"/>
    <a:srgbClr val="1C3462"/>
    <a:srgbClr val="1D2D5E"/>
    <a:srgbClr val="2F4161"/>
    <a:srgbClr val="C69A4E"/>
    <a:srgbClr val="1E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085C-9B58-4F3B-9DFE-1B1C07C1CDF5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FACE-5C14-4749-A80F-46993E8DF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8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FACE-5C14-4749-A80F-46993E8DF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6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0FACE-5C14-4749-A80F-46993E8DFE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3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8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41AB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50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20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9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3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1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7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9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6"/>
            <a:ext cx="12174405" cy="684668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69099"/>
            <a:ext cx="1000626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“</a:t>
            </a:r>
            <a:r>
              <a:rPr lang="ru-RU" dirty="0" err="1"/>
              <a:t>Кітап</a:t>
            </a:r>
            <a:r>
              <a:rPr lang="ru-RU" dirty="0"/>
              <a:t> </a:t>
            </a:r>
            <a:r>
              <a:rPr lang="ru-RU" dirty="0" err="1"/>
              <a:t>оқитын</a:t>
            </a:r>
            <a:r>
              <a:rPr lang="ru-RU" dirty="0"/>
              <a:t> </a:t>
            </a:r>
            <a:r>
              <a:rPr lang="ru-RU" dirty="0" err="1"/>
              <a:t>ұлт</a:t>
            </a:r>
            <a:r>
              <a:rPr lang="ru-RU" dirty="0"/>
              <a:t>” </a:t>
            </a:r>
            <a:br>
              <a:rPr lang="ru-RU" dirty="0"/>
            </a:br>
            <a:r>
              <a:rPr lang="ru-RU" dirty="0" err="1"/>
              <a:t>зияткерлік</a:t>
            </a:r>
            <a:r>
              <a:rPr lang="ru-RU" dirty="0"/>
              <a:t> </a:t>
            </a:r>
            <a:r>
              <a:rPr lang="ru-RU" dirty="0" err="1"/>
              <a:t>ағартушылық</a:t>
            </a:r>
            <a:r>
              <a:rPr lang="ru-RU" dirty="0"/>
              <a:t> </a:t>
            </a:r>
            <a:r>
              <a:rPr lang="ru-RU" dirty="0" err="1"/>
              <a:t>жобасы</a:t>
            </a:r>
            <a:r>
              <a:rPr lang="ru-RU" dirty="0"/>
              <a:t> 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28600"/>
            <a:ext cx="2362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33303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6070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>
                <a:solidFill>
                  <a:srgbClr val="2B2DD4"/>
                </a:solidFill>
                <a:latin typeface="+mn-lt"/>
              </a:rPr>
              <a:t>Жобаны</a:t>
            </a:r>
            <a:r>
              <a:rPr lang="ru-RU" b="1" spc="-10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spc="-10" dirty="0" err="1">
                <a:solidFill>
                  <a:srgbClr val="2B2DD4"/>
                </a:solidFill>
                <a:latin typeface="+mn-lt"/>
              </a:rPr>
              <a:t>іске</a:t>
            </a:r>
            <a:r>
              <a:rPr lang="ru-RU" b="1" spc="-10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spc="-10" dirty="0" err="1">
                <a:solidFill>
                  <a:srgbClr val="2B2DD4"/>
                </a:solidFill>
                <a:latin typeface="+mn-lt"/>
              </a:rPr>
              <a:t>асыру</a:t>
            </a:r>
            <a:r>
              <a:rPr lang="ru-RU" b="1" spc="-10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spc="-10" dirty="0" err="1">
                <a:solidFill>
                  <a:srgbClr val="2B2DD4"/>
                </a:solidFill>
                <a:latin typeface="+mn-lt"/>
              </a:rPr>
              <a:t>кестесі</a:t>
            </a:r>
            <a:endParaRPr b="1" spc="-10" dirty="0">
              <a:solidFill>
                <a:srgbClr val="2B2DD4"/>
              </a:solidFill>
              <a:latin typeface="+mn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600" y="168164"/>
            <a:ext cx="1577613" cy="746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8200" y="684446"/>
            <a:ext cx="10741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buFont typeface="Wingdings" panose="05000000000000000000" pitchFamily="2" charset="2"/>
              <a:buChar char="q"/>
              <a:tabLst>
                <a:tab pos="240665" algn="l"/>
              </a:tabLst>
            </a:pP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2025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жылдың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20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тамызына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дейін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–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кітаптар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тізімін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бекіту</a:t>
            </a:r>
            <a:endParaRPr lang="en-US" sz="1800" b="1" dirty="0">
              <a:solidFill>
                <a:srgbClr val="241AB7"/>
              </a:solidFill>
              <a:latin typeface="Calibri"/>
              <a:cs typeface="Calibri"/>
            </a:endParaRPr>
          </a:p>
          <a:p>
            <a:pPr marL="298450" indent="-285750">
              <a:buFont typeface="Wingdings" panose="05000000000000000000" pitchFamily="2" charset="2"/>
              <a:buChar char="q"/>
              <a:tabLst>
                <a:tab pos="240665" algn="l"/>
              </a:tabLst>
            </a:pP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2025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жылғы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30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тамызға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дейін-барлық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бағыттағы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қатысушыларды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тіркеу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үшін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сайтты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іске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қосу</a:t>
            </a:r>
            <a:endParaRPr lang="en-US" sz="1800" b="1" dirty="0">
              <a:solidFill>
                <a:srgbClr val="241AB7"/>
              </a:solidFill>
              <a:latin typeface="Calibri"/>
              <a:cs typeface="Calibri"/>
            </a:endParaRPr>
          </a:p>
          <a:p>
            <a:pPr marL="298450" indent="-285750">
              <a:buFont typeface="Wingdings" panose="05000000000000000000" pitchFamily="2" charset="2"/>
              <a:buChar char="q"/>
              <a:tabLst>
                <a:tab pos="240665" algn="l"/>
              </a:tabLst>
            </a:pP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2025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жылғы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30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тамызға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дейін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–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жобаның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ресми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басталуы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,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қатысушыларды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 err="1">
                <a:solidFill>
                  <a:srgbClr val="241AB7"/>
                </a:solidFill>
                <a:latin typeface="Calibri"/>
                <a:cs typeface="Calibri"/>
              </a:rPr>
              <a:t>тіркеу</a:t>
            </a:r>
            <a:endParaRPr lang="ru-RU" sz="1800" b="1" spc="-10" dirty="0">
              <a:latin typeface="Calibri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1951" y="5181600"/>
            <a:ext cx="1012714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«ОҚИТЫН МЕКТЕП", "ОҚИТЫН КОЛЛЕДЖ", "ОҚИТЫН УНИВЕРСИТЕТІ« БАҒЫТТАРЫ</a:t>
            </a:r>
          </a:p>
          <a:p>
            <a:pPr algn="ctr">
              <a:lnSpc>
                <a:spcPct val="100000"/>
              </a:lnSpc>
            </a:pPr>
            <a:r>
              <a:rPr lang="ru-RU" sz="1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4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қыркүйекке</a:t>
            </a:r>
            <a:r>
              <a:rPr lang="ru-RU" sz="1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кітап</a:t>
            </a:r>
            <a:r>
              <a:rPr lang="ru-RU" sz="1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басталады</a:t>
            </a:r>
            <a:endParaRPr lang="ru-RU" sz="1400" b="1" spc="-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колледждер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деңгейінде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</a:t>
            </a:r>
            <a:endParaRPr lang="ru-RU" sz="1400" b="1" spc="-10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аудандық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қалалық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</a:t>
            </a:r>
            <a:endParaRPr lang="ru-RU" sz="1400" b="1" spc="-10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финалдық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endParaRPr lang="ru-RU" sz="1400" b="1" spc="-10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сәуірге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салтанатты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марапаттау</a:t>
            </a:r>
            <a:r>
              <a:rPr lang="ru-RU" sz="1400" b="1" spc="-1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рәсімі</a:t>
            </a:r>
            <a:endParaRPr lang="ru-RU" sz="1200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7765" y="1681741"/>
            <a:ext cx="6741093" cy="19082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"ОҚ</a:t>
            </a:r>
            <a:r>
              <a:rPr lang="kk-K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ИТЫН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ПЕДАГОГ"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"ОҚИТЫН ӘУЛИЕТ« БАҒЫТТАРЫ</a:t>
            </a:r>
          </a:p>
          <a:p>
            <a:pPr algn="ctr"/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кітап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оқудың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басталуы</a:t>
            </a:r>
            <a:endParaRPr lang="ru-RU" sz="16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дейін-бастапқы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финалдық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салтанатты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марапаттау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рәсімі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7764" y="3612991"/>
            <a:ext cx="6741093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"ОҚИТЫН МЕМЛЕКЕТТІК ҚЫЗМЕТШІ" БАҒЫТЫ</a:t>
            </a:r>
          </a:p>
          <a:p>
            <a:pPr algn="ctr"/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кітап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оқудың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басталуы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дейін-бастапқы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деңгейдегі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финалдық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endParaRPr lang="ru-RU" sz="1400" b="1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наурызға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салтанатты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марапаттау</a:t>
            </a: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рәсімі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29" y="2124719"/>
            <a:ext cx="778507" cy="7785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399" y="3836767"/>
            <a:ext cx="842366" cy="8423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432" y="5551662"/>
            <a:ext cx="459287" cy="4592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188" y="5631830"/>
            <a:ext cx="913253" cy="9132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987" y="1821173"/>
            <a:ext cx="4305650" cy="30426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210134" y="2211985"/>
            <a:ext cx="454623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СУСЛОВА АЛЕКСАНДРА ИЛЬИНИЧНА</a:t>
            </a:r>
          </a:p>
          <a:p>
            <a:pPr algn="ctr"/>
            <a:r>
              <a:rPr lang="ru-RU" sz="1200" dirty="0" err="1">
                <a:solidFill>
                  <a:srgbClr val="1B3663"/>
                </a:solidFill>
              </a:rPr>
              <a:t>Қазақстан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Республикасы</a:t>
            </a:r>
            <a:r>
              <a:rPr lang="ru-RU" sz="1200" dirty="0">
                <a:solidFill>
                  <a:srgbClr val="1B3663"/>
                </a:solidFill>
              </a:rPr>
              <a:t> Педагогика </a:t>
            </a:r>
            <a:r>
              <a:rPr lang="ru-RU" sz="1200" dirty="0" err="1">
                <a:solidFill>
                  <a:srgbClr val="1B3663"/>
                </a:solidFill>
              </a:rPr>
              <a:t>Ғылымдары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Академиясының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құрметті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мүшесі</a:t>
            </a:r>
            <a:r>
              <a:rPr lang="ru-RU" sz="1200" dirty="0">
                <a:solidFill>
                  <a:srgbClr val="1B3663"/>
                </a:solidFill>
              </a:rPr>
              <a:t>, </a:t>
            </a:r>
            <a:r>
              <a:rPr lang="ru-RU" sz="1200" dirty="0" err="1">
                <a:solidFill>
                  <a:srgbClr val="1B3663"/>
                </a:solidFill>
              </a:rPr>
              <a:t>Қазақстан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Жазушылар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Одағының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мүшесі</a:t>
            </a:r>
            <a:r>
              <a:rPr lang="ru-RU" sz="1200" dirty="0">
                <a:solidFill>
                  <a:srgbClr val="1B3663"/>
                </a:solidFill>
              </a:rPr>
              <a:t>, </a:t>
            </a:r>
            <a:r>
              <a:rPr lang="ru-RU" sz="1200" dirty="0" err="1">
                <a:solidFill>
                  <a:srgbClr val="1B3663"/>
                </a:solidFill>
              </a:rPr>
              <a:t>республикалық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және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халықаралық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әдеби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конкурстардың</a:t>
            </a:r>
            <a:r>
              <a:rPr lang="ru-RU" sz="1200" dirty="0">
                <a:solidFill>
                  <a:srgbClr val="1B3663"/>
                </a:solidFill>
              </a:rPr>
              <a:t> лауреаты “</a:t>
            </a:r>
            <a:r>
              <a:rPr lang="ru-RU" sz="1200" dirty="0" err="1">
                <a:solidFill>
                  <a:srgbClr val="1B3663"/>
                </a:solidFill>
              </a:rPr>
              <a:t>Оқитын</a:t>
            </a:r>
            <a:r>
              <a:rPr lang="ru-RU" sz="1200" dirty="0">
                <a:solidFill>
                  <a:srgbClr val="1B3663"/>
                </a:solidFill>
              </a:rPr>
              <a:t> педагог” </a:t>
            </a:r>
            <a:r>
              <a:rPr lang="ru-RU" sz="1200" dirty="0" err="1">
                <a:solidFill>
                  <a:srgbClr val="1B3663"/>
                </a:solidFill>
              </a:rPr>
              <a:t>бағытының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жобалық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менеджері</a:t>
            </a:r>
            <a:endParaRPr lang="ru-RU" sz="1200" dirty="0">
              <a:solidFill>
                <a:srgbClr val="1B3663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380" y="82359"/>
            <a:ext cx="11125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err="1">
                <a:solidFill>
                  <a:srgbClr val="2B2DD4"/>
                </a:solidFill>
                <a:latin typeface="+mn-lt"/>
              </a:rPr>
              <a:t>Аймақтық</a:t>
            </a:r>
            <a:r>
              <a:rPr lang="ru-RU" sz="4000" b="1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rgbClr val="2B2DD4"/>
                </a:solidFill>
                <a:latin typeface="+mn-lt"/>
              </a:rPr>
              <a:t>жобалық</a:t>
            </a:r>
            <a:r>
              <a:rPr lang="ru-RU" sz="4000" b="1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rgbClr val="2B2DD4"/>
                </a:solidFill>
                <a:latin typeface="+mn-lt"/>
              </a:rPr>
              <a:t>кеңсенің</a:t>
            </a:r>
            <a:r>
              <a:rPr lang="ru-RU" sz="4000" b="1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rgbClr val="2B2DD4"/>
                </a:solidFill>
                <a:latin typeface="+mn-lt"/>
              </a:rPr>
              <a:t>құрылымы</a:t>
            </a:r>
            <a:endParaRPr sz="4000" b="1" spc="-10" dirty="0">
              <a:solidFill>
                <a:srgbClr val="2B2DD4"/>
              </a:solidFill>
              <a:latin typeface="+mn-lt"/>
            </a:endParaRPr>
          </a:p>
        </p:txBody>
      </p:sp>
      <p:grpSp>
        <p:nvGrpSpPr>
          <p:cNvPr id="11" name="Group 9"/>
          <p:cNvGrpSpPr>
            <a:grpSpLocks noChangeAspect="1"/>
          </p:cNvGrpSpPr>
          <p:nvPr/>
        </p:nvGrpSpPr>
        <p:grpSpPr>
          <a:xfrm>
            <a:off x="5815471" y="662952"/>
            <a:ext cx="1151927" cy="1548000"/>
            <a:chOff x="0" y="0"/>
            <a:chExt cx="3663950" cy="4923790"/>
          </a:xfrm>
        </p:grpSpPr>
        <p:sp>
          <p:nvSpPr>
            <p:cNvPr id="12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56527" r="-23414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3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17" name="Group 9"/>
          <p:cNvGrpSpPr>
            <a:grpSpLocks noChangeAspect="1"/>
          </p:cNvGrpSpPr>
          <p:nvPr/>
        </p:nvGrpSpPr>
        <p:grpSpPr>
          <a:xfrm>
            <a:off x="609600" y="3667105"/>
            <a:ext cx="1151927" cy="1548000"/>
            <a:chOff x="0" y="0"/>
            <a:chExt cx="3663950" cy="4923790"/>
          </a:xfrm>
        </p:grpSpPr>
        <p:sp>
          <p:nvSpPr>
            <p:cNvPr id="18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t="-2366" b="-2366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9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05" y="3676886"/>
            <a:ext cx="1152701" cy="1548000"/>
          </a:xfrm>
          <a:prstGeom prst="rect">
            <a:avLst/>
          </a:prstGeom>
          <a:ln>
            <a:noFill/>
          </a:ln>
        </p:spPr>
      </p:pic>
      <p:grpSp>
        <p:nvGrpSpPr>
          <p:cNvPr id="21" name="Group 9"/>
          <p:cNvGrpSpPr>
            <a:grpSpLocks noChangeAspect="1"/>
          </p:cNvGrpSpPr>
          <p:nvPr/>
        </p:nvGrpSpPr>
        <p:grpSpPr>
          <a:xfrm>
            <a:off x="6201998" y="3677269"/>
            <a:ext cx="1151927" cy="1548000"/>
            <a:chOff x="0" y="0"/>
            <a:chExt cx="3663950" cy="4923790"/>
          </a:xfrm>
        </p:grpSpPr>
        <p:sp>
          <p:nvSpPr>
            <p:cNvPr id="22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6"/>
              <a:stretch>
                <a:fillRect b="-11349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23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29" name="Group 9"/>
          <p:cNvGrpSpPr>
            <a:grpSpLocks noChangeAspect="1"/>
          </p:cNvGrpSpPr>
          <p:nvPr/>
        </p:nvGrpSpPr>
        <p:grpSpPr>
          <a:xfrm>
            <a:off x="8643607" y="3676887"/>
            <a:ext cx="1151927" cy="1548000"/>
            <a:chOff x="0" y="0"/>
            <a:chExt cx="3663950" cy="4923790"/>
          </a:xfrm>
        </p:grpSpPr>
        <p:sp>
          <p:nvSpPr>
            <p:cNvPr id="30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7"/>
              <a:stretch>
                <a:fillRect b="-11425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31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32" name="Group 9"/>
          <p:cNvGrpSpPr>
            <a:grpSpLocks noChangeAspect="1"/>
          </p:cNvGrpSpPr>
          <p:nvPr/>
        </p:nvGrpSpPr>
        <p:grpSpPr>
          <a:xfrm>
            <a:off x="10827351" y="3666506"/>
            <a:ext cx="1151927" cy="1548000"/>
            <a:chOff x="0" y="0"/>
            <a:chExt cx="3663950" cy="4923790"/>
          </a:xfrm>
        </p:grpSpPr>
        <p:sp>
          <p:nvSpPr>
            <p:cNvPr id="33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8"/>
              <a:stretch>
                <a:fillRect l="-18184" t="-39365" r="-31271" b="-8293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34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sp>
        <p:nvSpPr>
          <p:cNvPr id="62" name="TextBox 61"/>
          <p:cNvSpPr txBox="1"/>
          <p:nvPr/>
        </p:nvSpPr>
        <p:spPr>
          <a:xfrm>
            <a:off x="219420" y="2210553"/>
            <a:ext cx="38145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ЗАҢҒАР САНАЙ</a:t>
            </a:r>
          </a:p>
          <a:p>
            <a:pPr algn="ctr"/>
            <a:r>
              <a:rPr lang="ru-RU" sz="1200" dirty="0">
                <a:solidFill>
                  <a:srgbClr val="1B3663"/>
                </a:solidFill>
              </a:rPr>
              <a:t>“Астана” </a:t>
            </a:r>
            <a:r>
              <a:rPr lang="ru-RU" sz="1200" dirty="0" err="1">
                <a:solidFill>
                  <a:srgbClr val="1B3663"/>
                </a:solidFill>
              </a:rPr>
              <a:t>телеарнасының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Қостанайдағы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тілшісі</a:t>
            </a:r>
            <a:r>
              <a:rPr lang="ru-RU" sz="1200" dirty="0">
                <a:solidFill>
                  <a:srgbClr val="1B3663"/>
                </a:solidFill>
              </a:rPr>
              <a:t>, “</a:t>
            </a:r>
            <a:r>
              <a:rPr lang="ru-RU" sz="1200" dirty="0" err="1">
                <a:solidFill>
                  <a:srgbClr val="1B3663"/>
                </a:solidFill>
              </a:rPr>
              <a:t>Халықаралық</a:t>
            </a:r>
            <a:r>
              <a:rPr lang="ru-RU" sz="1200" dirty="0">
                <a:solidFill>
                  <a:srgbClr val="1B3663"/>
                </a:solidFill>
              </a:rPr>
              <a:t> ”</a:t>
            </a:r>
            <a:r>
              <a:rPr lang="ru-RU" sz="1200" dirty="0" err="1">
                <a:solidFill>
                  <a:srgbClr val="1B3663"/>
                </a:solidFill>
              </a:rPr>
              <a:t>Қазақ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тілі</a:t>
            </a:r>
            <a:r>
              <a:rPr lang="ru-RU" sz="1200" dirty="0">
                <a:solidFill>
                  <a:srgbClr val="1B3663"/>
                </a:solidFill>
              </a:rPr>
              <a:t>” </a:t>
            </a:r>
            <a:r>
              <a:rPr lang="ru-RU" sz="1200" dirty="0" err="1">
                <a:solidFill>
                  <a:srgbClr val="1B3663"/>
                </a:solidFill>
              </a:rPr>
              <a:t>қоғамы</a:t>
            </a:r>
            <a:r>
              <a:rPr lang="ru-RU" sz="1200" dirty="0">
                <a:solidFill>
                  <a:srgbClr val="1B3663"/>
                </a:solidFill>
              </a:rPr>
              <a:t>” </a:t>
            </a:r>
            <a:r>
              <a:rPr lang="ru-RU" sz="1200" dirty="0" err="1">
                <a:solidFill>
                  <a:srgbClr val="1B3663"/>
                </a:solidFill>
              </a:rPr>
              <a:t>қоғамдық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бірлестігінің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Қостанай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облыстық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филиалының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төрағасы</a:t>
            </a:r>
            <a:r>
              <a:rPr lang="ru-RU" sz="1200" dirty="0">
                <a:solidFill>
                  <a:srgbClr val="1B3663"/>
                </a:solidFill>
              </a:rPr>
              <a:t>.</a:t>
            </a:r>
          </a:p>
          <a:p>
            <a:pPr algn="ctr"/>
            <a:r>
              <a:rPr lang="ru-RU" sz="1200" dirty="0">
                <a:solidFill>
                  <a:srgbClr val="1B3663"/>
                </a:solidFill>
              </a:rPr>
              <a:t>Фронт-</a:t>
            </a:r>
            <a:r>
              <a:rPr lang="ru-RU" sz="1200" dirty="0" err="1">
                <a:solidFill>
                  <a:srgbClr val="1B3663"/>
                </a:solidFill>
              </a:rPr>
              <a:t>кеңсе</a:t>
            </a:r>
            <a:r>
              <a:rPr lang="ru-RU" sz="1200" dirty="0">
                <a:solidFill>
                  <a:srgbClr val="1B3663"/>
                </a:solidFill>
              </a:rPr>
              <a:t> </a:t>
            </a:r>
            <a:r>
              <a:rPr lang="ru-RU" sz="1200" dirty="0" err="1">
                <a:solidFill>
                  <a:srgbClr val="1B3663"/>
                </a:solidFill>
              </a:rPr>
              <a:t>жетекшісі</a:t>
            </a:r>
            <a:r>
              <a:rPr lang="ru-RU" sz="1200" dirty="0">
                <a:solidFill>
                  <a:srgbClr val="1B3663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50685" y="2212941"/>
            <a:ext cx="288161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АБЫЛАЙ ФАЗЫЛХАНҰЛЫ МАУДАН</a:t>
            </a:r>
          </a:p>
          <a:p>
            <a:pPr algn="ctr"/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Жазушылар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одағының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мүшесі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Қостанай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филиалы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төрағасының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орынбасары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кітапханашы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әулиет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360" y="5224887"/>
            <a:ext cx="23589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БӘКІР МАРҒҰЛАН АБДОЛЛАҰЛЫ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Жайдарлы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директоры. “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университет”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менеджері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16992" y="5238522"/>
            <a:ext cx="27608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КЕНЖЕГАРИНА АЛМАГУЛЬ АЛЬМУХАНОВНА </a:t>
            </a:r>
            <a:endParaRPr lang="kk-KZ" sz="1200" b="1" dirty="0">
              <a:solidFill>
                <a:srgbClr val="31356E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/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Қостанай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оқытушысы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студент”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менеджері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03392" y="5242658"/>
            <a:ext cx="28590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СРАЖАТОВА НАДЕЖДА ДАНИЯРБЕКОВНА</a:t>
            </a:r>
          </a:p>
          <a:p>
            <a:pPr algn="ctr"/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Келешек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аясындағы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Қостанай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бөлімінің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№31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директордың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ісі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орынбасары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бағытының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менеджері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13498" y="5225190"/>
            <a:ext cx="242631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ВИШНИЧЕНКО ИРИНА ГЕННАДЬЕВНА </a:t>
            </a:r>
            <a:endParaRPr lang="kk-KZ" sz="1200" b="1" dirty="0">
              <a:solidFill>
                <a:srgbClr val="31356E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Baitursynuly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коммуникация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бөлімінің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қызметші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690830" y="5214107"/>
            <a:ext cx="1424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САНДЫБЕКОВА ЖАНСАЯ НУРЛАНОВНА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СММ менеджер</a:t>
            </a:r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>
          <a:xfrm>
            <a:off x="1550711" y="662952"/>
            <a:ext cx="1151927" cy="1548000"/>
            <a:chOff x="0" y="0"/>
            <a:chExt cx="3663950" cy="4923790"/>
          </a:xfrm>
        </p:grpSpPr>
        <p:sp>
          <p:nvSpPr>
            <p:cNvPr id="9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9"/>
              <a:stretch>
                <a:fillRect l="-9706" t="-46890" r="-6953" b="-6786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0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14" name="Group 9"/>
          <p:cNvGrpSpPr>
            <a:grpSpLocks noChangeAspect="1"/>
          </p:cNvGrpSpPr>
          <p:nvPr/>
        </p:nvGrpSpPr>
        <p:grpSpPr>
          <a:xfrm>
            <a:off x="9948101" y="667006"/>
            <a:ext cx="1151927" cy="1548000"/>
            <a:chOff x="0" y="0"/>
            <a:chExt cx="3663950" cy="4923790"/>
          </a:xfrm>
        </p:grpSpPr>
        <p:sp>
          <p:nvSpPr>
            <p:cNvPr id="15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10"/>
              <a:stretch>
                <a:fillRect l="-51280" r="-51280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6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100000">
                        <a14:foregroundMark x1="76367" y1="44141" x2="76367" y2="44141"/>
                        <a14:foregroundMark x1="24609" y1="22070" x2="24609" y2="22070"/>
                        <a14:foregroundMark x1="25391" y1="42578" x2="25391" y2="42578"/>
                        <a14:foregroundMark x1="39844" y1="57813" x2="43359" y2="60352"/>
                        <a14:foregroundMark x1="51758" y1="64648" x2="51758" y2="67188"/>
                        <a14:foregroundMark x1="54297" y1="78125" x2="54297" y2="78125"/>
                        <a14:foregroundMark x1="68750" y1="88281" x2="68750" y2="88281"/>
                        <a14:foregroundMark x1="69531" y1="11133" x2="78125" y2="18750"/>
                        <a14:foregroundMark x1="38281" y1="6836" x2="31445" y2="7617"/>
                        <a14:foregroundMark x1="37500" y1="5664" x2="22070" y2="22266"/>
                        <a14:backgroundMark x1="51758" y1="24609" x2="51758" y2="40039"/>
                        <a14:backgroundMark x1="42383" y1="24609" x2="54297" y2="19531"/>
                        <a14:backgroundMark x1="53516" y1="18750" x2="56055" y2="40820"/>
                        <a14:backgroundMark x1="41602" y1="23828" x2="49219" y2="42578"/>
                        <a14:backgroundMark x1="53906" y1="17188" x2="39063" y2="27344"/>
                        <a14:backgroundMark x1="45508" y1="16602" x2="50781" y2="23828"/>
                        <a14:backgroundMark x1="49609" y1="12695" x2="58789" y2="20898"/>
                        <a14:backgroundMark x1="39258" y1="21680" x2="41211" y2="27734"/>
                        <a14:backgroundMark x1="52539" y1="13477" x2="60938" y2="18359"/>
                        <a14:backgroundMark x1="54492" y1="12695" x2="57422" y2="15039"/>
                        <a14:backgroundMark x1="46680" y1="42773" x2="57422" y2="45117"/>
                        <a14:backgroundMark x1="47852" y1="44531" x2="52930" y2="47461"/>
                        <a14:backgroundMark x1="49219" y1="44531" x2="48828" y2="49805"/>
                        <a14:backgroundMark x1="53906" y1="43164" x2="55078" y2="50195"/>
                        <a14:backgroundMark x1="56445" y1="26367" x2="54688" y2="36328"/>
                        <a14:backgroundMark x1="38867" y1="23633" x2="38867" y2="26758"/>
                        <a14:backgroundMark x1="46094" y1="44336" x2="51563" y2="50000"/>
                        <a14:backgroundMark x1="47070" y1="47070" x2="50781" y2="48242"/>
                        <a14:backgroundMark x1="45898" y1="45313" x2="47852" y2="48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3724131"/>
            <a:ext cx="1123746" cy="1123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6538" y="2284262"/>
            <a:ext cx="4436198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8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endParaRPr lang="ru-RU" sz="2800" b="1" dirty="0">
              <a:solidFill>
                <a:srgbClr val="241A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1 000 000 </a:t>
            </a:r>
            <a:r>
              <a:rPr lang="ru-RU" sz="28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382" y="242786"/>
            <a:ext cx="10239818" cy="13422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err="1">
                <a:solidFill>
                  <a:srgbClr val="241AB7"/>
                </a:solidFill>
                <a:cs typeface="Calibri"/>
              </a:rPr>
              <a:t>Жалпы</a:t>
            </a:r>
            <a:r>
              <a:rPr lang="ru-RU" sz="3600" b="1" dirty="0">
                <a:solidFill>
                  <a:srgbClr val="241AB7"/>
                </a:solidFill>
                <a:cs typeface="Calibri"/>
              </a:rPr>
              <a:t> </a:t>
            </a:r>
            <a:r>
              <a:rPr lang="ru-RU" sz="3600" b="1" dirty="0" err="1">
                <a:solidFill>
                  <a:srgbClr val="241AB7"/>
                </a:solidFill>
                <a:cs typeface="Calibri"/>
              </a:rPr>
              <a:t>жүлде</a:t>
            </a:r>
            <a:r>
              <a:rPr lang="ru-RU" sz="3600" b="1" dirty="0">
                <a:solidFill>
                  <a:srgbClr val="241AB7"/>
                </a:solidFill>
                <a:cs typeface="Calibri"/>
              </a:rPr>
              <a:t> </a:t>
            </a:r>
            <a:r>
              <a:rPr lang="ru-RU" sz="3600" b="1" dirty="0" err="1">
                <a:solidFill>
                  <a:srgbClr val="241AB7"/>
                </a:solidFill>
                <a:cs typeface="Calibri"/>
              </a:rPr>
              <a:t>қоры</a:t>
            </a:r>
            <a:endParaRPr lang="ru-RU" sz="3600" b="1" dirty="0">
              <a:solidFill>
                <a:srgbClr val="241AB7"/>
              </a:solidFill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7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40</a:t>
            </a:r>
            <a:r>
              <a:rPr lang="ru-RU" sz="3600" b="1" spc="-7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000</a:t>
            </a:r>
            <a:r>
              <a:rPr lang="ru-RU" sz="3600" b="1" spc="-7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000</a:t>
            </a:r>
            <a:r>
              <a:rPr lang="ru-RU" sz="3600" b="1" spc="-7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3600" b="1" spc="-10" dirty="0" err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теңге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6959" y="1642242"/>
            <a:ext cx="317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32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</a:t>
            </a:r>
            <a:r>
              <a:rPr lang="ru-RU" sz="32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32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6538" y="3632520"/>
            <a:ext cx="4436198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r>
              <a:rPr lang="ru-RU" sz="28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6538" y="5168495"/>
            <a:ext cx="4436198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endParaRPr lang="ru-RU" sz="2800" b="1" dirty="0">
              <a:solidFill>
                <a:srgbClr val="241A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5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2800" b="1" spc="-5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 err="1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7152" y="3724131"/>
            <a:ext cx="541442" cy="735747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1D4999"/>
                </a:solidFill>
              </a:rPr>
              <a:t>2</a:t>
            </a:r>
            <a:endParaRPr lang="ru-RU" sz="2800" b="1" dirty="0">
              <a:solidFill>
                <a:srgbClr val="1D49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7152" y="2260739"/>
            <a:ext cx="541442" cy="735747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1D4999"/>
                </a:solidFill>
              </a:rPr>
              <a:t>1</a:t>
            </a:r>
            <a:endParaRPr lang="ru-RU" sz="2800" b="1" dirty="0">
              <a:solidFill>
                <a:srgbClr val="1D4999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100000">
                        <a14:foregroundMark x1="76367" y1="44141" x2="76367" y2="44141"/>
                        <a14:foregroundMark x1="24609" y1="22070" x2="24609" y2="22070"/>
                        <a14:foregroundMark x1="25391" y1="42578" x2="25391" y2="42578"/>
                        <a14:foregroundMark x1="39844" y1="57813" x2="43359" y2="60352"/>
                        <a14:foregroundMark x1="51758" y1="64648" x2="51758" y2="67188"/>
                        <a14:foregroundMark x1="54297" y1="78125" x2="54297" y2="78125"/>
                        <a14:foregroundMark x1="68750" y1="88281" x2="68750" y2="88281"/>
                        <a14:foregroundMark x1="69531" y1="11133" x2="78125" y2="18750"/>
                        <a14:foregroundMark x1="38281" y1="6836" x2="31445" y2="7617"/>
                        <a14:foregroundMark x1="37500" y1="5664" x2="22070" y2="22266"/>
                        <a14:backgroundMark x1="51758" y1="24609" x2="51758" y2="40039"/>
                        <a14:backgroundMark x1="42383" y1="24609" x2="54297" y2="19531"/>
                        <a14:backgroundMark x1="53516" y1="18750" x2="56055" y2="40820"/>
                        <a14:backgroundMark x1="41602" y1="23828" x2="49219" y2="42578"/>
                        <a14:backgroundMark x1="53906" y1="17188" x2="39063" y2="27344"/>
                        <a14:backgroundMark x1="45508" y1="16602" x2="50781" y2="23828"/>
                        <a14:backgroundMark x1="49609" y1="12695" x2="58789" y2="20898"/>
                        <a14:backgroundMark x1="39258" y1="21680" x2="41211" y2="27734"/>
                        <a14:backgroundMark x1="52539" y1="13477" x2="60938" y2="18359"/>
                        <a14:backgroundMark x1="54492" y1="12695" x2="57422" y2="15039"/>
                        <a14:backgroundMark x1="46680" y1="42773" x2="57422" y2="45117"/>
                        <a14:backgroundMark x1="47852" y1="44531" x2="52930" y2="47461"/>
                        <a14:backgroundMark x1="49219" y1="44531" x2="48828" y2="49805"/>
                        <a14:backgroundMark x1="53906" y1="43164" x2="55078" y2="50195"/>
                        <a14:backgroundMark x1="56445" y1="26367" x2="54688" y2="36328"/>
                        <a14:backgroundMark x1="38867" y1="23633" x2="38867" y2="26758"/>
                        <a14:backgroundMark x1="46094" y1="44336" x2="51563" y2="50000"/>
                        <a14:backgroundMark x1="47070" y1="47070" x2="50781" y2="48242"/>
                        <a14:backgroundMark x1="45898" y1="45313" x2="47852" y2="48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9048" y="5211903"/>
            <a:ext cx="1123746" cy="11237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7152" y="5190567"/>
            <a:ext cx="541442" cy="735747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1D4999"/>
                </a:solidFill>
              </a:rPr>
              <a:t>3</a:t>
            </a:r>
            <a:endParaRPr lang="ru-RU" sz="2800" b="1" dirty="0">
              <a:solidFill>
                <a:srgbClr val="1D4999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100000">
                        <a14:foregroundMark x1="76367" y1="44141" x2="76367" y2="44141"/>
                        <a14:foregroundMark x1="24609" y1="22070" x2="24609" y2="22070"/>
                        <a14:foregroundMark x1="25391" y1="42578" x2="25391" y2="42578"/>
                        <a14:foregroundMark x1="39844" y1="57813" x2="43359" y2="60352"/>
                        <a14:foregroundMark x1="51758" y1="64648" x2="51758" y2="67188"/>
                        <a14:foregroundMark x1="54297" y1="78125" x2="54297" y2="78125"/>
                        <a14:foregroundMark x1="68750" y1="88281" x2="68750" y2="88281"/>
                        <a14:foregroundMark x1="69531" y1="11133" x2="78125" y2="18750"/>
                        <a14:foregroundMark x1="38281" y1="6836" x2="31445" y2="7617"/>
                        <a14:foregroundMark x1="37500" y1="5664" x2="22070" y2="22266"/>
                        <a14:backgroundMark x1="51758" y1="24609" x2="51758" y2="40039"/>
                        <a14:backgroundMark x1="42383" y1="24609" x2="54297" y2="19531"/>
                        <a14:backgroundMark x1="53516" y1="18750" x2="56055" y2="40820"/>
                        <a14:backgroundMark x1="41602" y1="23828" x2="49219" y2="42578"/>
                        <a14:backgroundMark x1="53906" y1="17188" x2="39063" y2="27344"/>
                        <a14:backgroundMark x1="45508" y1="16602" x2="50781" y2="23828"/>
                        <a14:backgroundMark x1="49609" y1="12695" x2="58789" y2="20898"/>
                        <a14:backgroundMark x1="39258" y1="21680" x2="41211" y2="27734"/>
                        <a14:backgroundMark x1="52539" y1="13477" x2="60938" y2="18359"/>
                        <a14:backgroundMark x1="54492" y1="12695" x2="57422" y2="15039"/>
                        <a14:backgroundMark x1="46680" y1="42773" x2="57422" y2="45117"/>
                        <a14:backgroundMark x1="47852" y1="44531" x2="52930" y2="47461"/>
                        <a14:backgroundMark x1="49219" y1="44531" x2="48828" y2="49805"/>
                        <a14:backgroundMark x1="53906" y1="43164" x2="55078" y2="50195"/>
                        <a14:backgroundMark x1="56445" y1="26367" x2="54688" y2="36328"/>
                        <a14:backgroundMark x1="38867" y1="23633" x2="38867" y2="26758"/>
                        <a14:backgroundMark x1="46094" y1="44336" x2="51563" y2="50000"/>
                        <a14:backgroundMark x1="47070" y1="47070" x2="50781" y2="48242"/>
                        <a14:backgroundMark x1="45898" y1="45313" x2="47852" y2="48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0" y="2227017"/>
            <a:ext cx="1123746" cy="1123746"/>
          </a:xfrm>
          <a:prstGeom prst="rect">
            <a:avLst/>
          </a:prstGeom>
        </p:spPr>
      </p:pic>
      <p:pic>
        <p:nvPicPr>
          <p:cNvPr id="21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7058" y="168164"/>
            <a:ext cx="1436155" cy="605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562" y="3452388"/>
            <a:ext cx="3201651" cy="3352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3271" y="1556265"/>
            <a:ext cx="4602004" cy="7437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lang="ru-RU" sz="2400" dirty="0">
                <a:latin typeface="Calibri"/>
                <a:cs typeface="Calibri"/>
              </a:rPr>
              <a:t>2025 </a:t>
            </a:r>
            <a:r>
              <a:rPr lang="ru-RU" sz="2400" dirty="0" err="1">
                <a:latin typeface="Calibri"/>
                <a:cs typeface="Calibri"/>
              </a:rPr>
              <a:t>жылы</a:t>
            </a:r>
            <a:r>
              <a:rPr lang="ru-RU" sz="2400" dirty="0">
                <a:latin typeface="Calibri"/>
                <a:cs typeface="Calibri"/>
              </a:rPr>
              <a:t> 45 000-нан </a:t>
            </a:r>
            <a:r>
              <a:rPr lang="ru-RU" sz="2400" dirty="0" err="1">
                <a:latin typeface="Calibri"/>
                <a:cs typeface="Calibri"/>
              </a:rPr>
              <a:t>астам</a:t>
            </a:r>
            <a:r>
              <a:rPr lang="ru-RU" sz="2400" dirty="0">
                <a:latin typeface="Calibri"/>
                <a:cs typeface="Calibri"/>
              </a:rPr>
              <a:t> адам </a:t>
            </a:r>
            <a:r>
              <a:rPr lang="ru-RU" sz="2400" dirty="0" err="1">
                <a:latin typeface="Calibri"/>
                <a:cs typeface="Calibri"/>
              </a:rPr>
              <a:t>қатысады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dirty="0" err="1">
                <a:latin typeface="Calibri"/>
                <a:cs typeface="Calibri"/>
              </a:rPr>
              <a:t>деп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dirty="0" err="1">
                <a:latin typeface="Calibri"/>
                <a:cs typeface="Calibri"/>
              </a:rPr>
              <a:t>жоспарлануда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7379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5780">
              <a:lnSpc>
                <a:spcPct val="100000"/>
              </a:lnSpc>
              <a:spcBef>
                <a:spcPts val="100"/>
              </a:spcBef>
            </a:pPr>
            <a:r>
              <a:rPr lang="ru-RU" b="1" dirty="0" err="1">
                <a:solidFill>
                  <a:srgbClr val="2B2DD4"/>
                </a:solidFill>
                <a:latin typeface="+mn-lt"/>
              </a:rPr>
              <a:t>Жобаға</a:t>
            </a:r>
            <a:r>
              <a:rPr lang="ru-RU" b="1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2B2DD4"/>
                </a:solidFill>
                <a:latin typeface="+mn-lt"/>
              </a:rPr>
              <a:t>қатысушыларды</a:t>
            </a:r>
            <a:r>
              <a:rPr lang="ru-RU" b="1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2B2DD4"/>
                </a:solidFill>
                <a:latin typeface="+mn-lt"/>
              </a:rPr>
              <a:t>қамту</a:t>
            </a:r>
            <a:endParaRPr b="1" spc="-10" dirty="0">
              <a:solidFill>
                <a:srgbClr val="2B2DD4"/>
              </a:solidFill>
              <a:latin typeface="+mn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7058" y="168164"/>
            <a:ext cx="1436155" cy="605181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295400" y="3120223"/>
            <a:ext cx="10515600" cy="769954"/>
          </a:xfrm>
          <a:prstGeom prst="rect">
            <a:avLst/>
          </a:prstGeom>
        </p:spPr>
        <p:txBody>
          <a:bodyPr vert="horz" wrap="square" lIns="0" tIns="91948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555">
              <a:lnSpc>
                <a:spcPct val="100000"/>
              </a:lnSpc>
              <a:spcBef>
                <a:spcPts val="100"/>
              </a:spcBef>
            </a:pPr>
            <a:r>
              <a:rPr lang="ru-RU" b="1" dirty="0" err="1">
                <a:solidFill>
                  <a:srgbClr val="2B2DD4"/>
                </a:solidFill>
                <a:latin typeface="+mn-lt"/>
              </a:rPr>
              <a:t>Жобаның</a:t>
            </a:r>
            <a:r>
              <a:rPr lang="ru-RU" b="1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2B2DD4"/>
                </a:solidFill>
                <a:latin typeface="+mn-lt"/>
              </a:rPr>
              <a:t>басталуы</a:t>
            </a:r>
            <a:endParaRPr lang="ru-RU" b="1" spc="-10" dirty="0">
              <a:solidFill>
                <a:srgbClr val="2B2DD4"/>
              </a:solidFill>
              <a:latin typeface="+mn-lt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idx="1"/>
          </p:nvPr>
        </p:nvSpPr>
        <p:spPr>
          <a:xfrm>
            <a:off x="304800" y="3959902"/>
            <a:ext cx="10058400" cy="219098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850" indent="-285750">
              <a:lnSpc>
                <a:spcPct val="100000"/>
              </a:lnSpc>
              <a:spcBef>
                <a:spcPts val="725"/>
              </a:spcBef>
              <a:buFont typeface="Wingdings" panose="05000000000000000000" pitchFamily="2" charset="2"/>
              <a:buChar char="v"/>
            </a:pP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Кітап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ҚҚ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Қостанай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облысының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әкімдігімен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Меморандумға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k-KZ" sz="18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endParaRPr sz="1800" b="1" spc="-10" dirty="0">
              <a:solidFill>
                <a:srgbClr val="241A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marR="1488440" indent="-28575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755015" algn="l"/>
              </a:tabLst>
            </a:pP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Өңірлік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коммуникациялар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алаңында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брифинг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endParaRPr lang="ru-RU"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marR="1488440" indent="-28575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755015" algn="l"/>
              </a:tabLst>
            </a:pP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науқанды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endParaRPr lang="ru-RU"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marR="1488440" indent="-28575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755015" algn="l"/>
              </a:tabLst>
            </a:pP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Сайтта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тіркеуді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reading-nation.kz</a:t>
            </a:r>
            <a:endParaRPr sz="1800" b="1" spc="-10" dirty="0">
              <a:solidFill>
                <a:srgbClr val="241A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7162800" y="895256"/>
            <a:ext cx="5111379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40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kk-KZ" sz="2400" spc="-10" dirty="0">
                <a:latin typeface="Calibri"/>
                <a:cs typeface="Calibri"/>
              </a:rPr>
              <a:t>Оқушылар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2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kk-KZ" sz="2400" spc="-10" dirty="0">
                <a:latin typeface="Calibri"/>
                <a:cs typeface="Calibri"/>
              </a:rPr>
              <a:t>Колледж студенттері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1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kk-KZ" sz="2400" spc="-10" dirty="0">
                <a:latin typeface="Calibri"/>
                <a:cs typeface="Calibri"/>
              </a:rPr>
              <a:t>ЖОО студенттері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1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kk-KZ" sz="2400" spc="-10" dirty="0">
                <a:latin typeface="Calibri"/>
                <a:cs typeface="Calibri"/>
              </a:rPr>
              <a:t>Мұғалімдер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1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kk-KZ" sz="2400" spc="-10" dirty="0">
                <a:latin typeface="Calibri"/>
                <a:cs typeface="Calibri"/>
              </a:rPr>
              <a:t>Ата-аналар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300</a:t>
            </a:r>
            <a:r>
              <a:rPr sz="24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kk-KZ" sz="2400" spc="-30" dirty="0">
                <a:latin typeface="Calibri"/>
                <a:cs typeface="Calibri"/>
              </a:rPr>
              <a:t>Мемлекеттік қызметшілер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239" y="1315091"/>
            <a:ext cx="1207269" cy="1207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498</Words>
  <Application>Microsoft Office PowerPoint</Application>
  <PresentationFormat>Широкоэкранный</PresentationFormat>
  <Paragraphs>70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 Bold</vt:lpstr>
      <vt:lpstr>Wingdings</vt:lpstr>
      <vt:lpstr>Тема Office</vt:lpstr>
      <vt:lpstr>“Кітап оқитын ұлт”  зияткерлік ағартушылық жобасы </vt:lpstr>
      <vt:lpstr>Жобаны іске асыру кестесі</vt:lpstr>
      <vt:lpstr>Аймақтық жобалық кеңсенің құрылымы</vt:lpstr>
      <vt:lpstr>Презентация PowerPoint</vt:lpstr>
      <vt:lpstr>Жобаға қатысушыларды қамту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ИНТЕЛЛЕКТУАЛЬНО-ПРОСВЕТИТЕЛЬСКИЙ ПРОЕКТ «КІТАП ОҚИТЫН ҰЛТ – ЧИТАЮЩАЯ НАЦИЯ»</dc:title>
  <dc:creator>Acer</dc:creator>
  <cp:lastModifiedBy>Acer</cp:lastModifiedBy>
  <cp:revision>18</cp:revision>
  <cp:lastPrinted>2025-09-04T04:26:29Z</cp:lastPrinted>
  <dcterms:created xsi:type="dcterms:W3CDTF">2025-09-03T12:34:11Z</dcterms:created>
  <dcterms:modified xsi:type="dcterms:W3CDTF">2025-09-05T10:39:56Z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2025-07-22T00:00:00Z</vt:filetime>
  </property>
  <property fmtid="{D5CDD505-2E9C-101B-9397-08002B2CF9AE}" pid="3" name="LastSaved">
    <vt:filetime>2025-09-03T00:00:00Z</vt:filetime>
  </property>
  <property fmtid="{D5CDD505-2E9C-101B-9397-08002B2CF9AE}" pid="4" name="Producer">
    <vt:lpwstr>macOS Версия 15.5 (Выпуск 24F74) Quartz PDFContext</vt:lpwstr>
  </property>
</Properties>
</file>