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2" r:id="rId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63"/>
    <a:srgbClr val="2B2DD4"/>
    <a:srgbClr val="241AB7"/>
    <a:srgbClr val="5B9BD5"/>
    <a:srgbClr val="1D4999"/>
    <a:srgbClr val="1C3462"/>
    <a:srgbClr val="1D2D5E"/>
    <a:srgbClr val="2F4161"/>
    <a:srgbClr val="C69A4E"/>
    <a:srgbClr val="1E3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3085C-9B58-4F3B-9DFE-1B1C07C1CDF5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0FACE-5C14-4749-A80F-46993E8DF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8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FACE-5C14-4749-A80F-46993E8DFE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96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85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41AB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500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620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9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3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1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7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9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8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7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6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16"/>
            <a:ext cx="12174405" cy="684668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269099"/>
            <a:ext cx="1000626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0"/>
              </a:spcBef>
            </a:pPr>
            <a:r>
              <a:rPr spc="-25" dirty="0"/>
              <a:t>ИНТЕЛЛЕКТУАЛЬНО-</a:t>
            </a:r>
            <a:r>
              <a:rPr spc="-10" dirty="0"/>
              <a:t>ПРОСВЕТИТЕЛЬСКИЙ </a:t>
            </a:r>
            <a:r>
              <a:rPr dirty="0"/>
              <a:t>ПРОЕКТ</a:t>
            </a:r>
            <a:r>
              <a:rPr spc="-60" dirty="0"/>
              <a:t> </a:t>
            </a:r>
            <a:r>
              <a:rPr spc="-20" dirty="0"/>
              <a:t>«КІТАП</a:t>
            </a:r>
            <a:r>
              <a:rPr spc="-55" dirty="0"/>
              <a:t> </a:t>
            </a:r>
            <a:r>
              <a:rPr dirty="0"/>
              <a:t>ОҚИТЫН</a:t>
            </a:r>
            <a:r>
              <a:rPr spc="-60" dirty="0"/>
              <a:t> </a:t>
            </a:r>
            <a:r>
              <a:rPr dirty="0"/>
              <a:t>ҰЛТ</a:t>
            </a:r>
            <a:r>
              <a:rPr spc="-6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spc="-20" dirty="0"/>
              <a:t>ЧИТАЮЩАЯ</a:t>
            </a:r>
            <a:r>
              <a:rPr spc="-60" dirty="0"/>
              <a:t> </a:t>
            </a:r>
            <a:r>
              <a:rPr spc="-10" dirty="0"/>
              <a:t>НАЦИЯ»</a:t>
            </a:r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7400" y="228600"/>
            <a:ext cx="2362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-33303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607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2B2DD4"/>
                </a:solidFill>
                <a:latin typeface="+mn-lt"/>
              </a:rPr>
              <a:t>График</a:t>
            </a:r>
            <a:r>
              <a:rPr b="1" spc="-140" dirty="0">
                <a:solidFill>
                  <a:srgbClr val="2B2DD4"/>
                </a:solidFill>
                <a:latin typeface="+mn-lt"/>
              </a:rPr>
              <a:t> </a:t>
            </a:r>
            <a:r>
              <a:rPr b="1" dirty="0">
                <a:solidFill>
                  <a:srgbClr val="2B2DD4"/>
                </a:solidFill>
                <a:latin typeface="+mn-lt"/>
              </a:rPr>
              <a:t>реализации</a:t>
            </a:r>
            <a:r>
              <a:rPr b="1" spc="-140" dirty="0">
                <a:solidFill>
                  <a:srgbClr val="2B2DD4"/>
                </a:solidFill>
                <a:latin typeface="+mn-lt"/>
              </a:rPr>
              <a:t> </a:t>
            </a:r>
            <a:r>
              <a:rPr b="1" spc="-10" dirty="0">
                <a:solidFill>
                  <a:srgbClr val="2B2DD4"/>
                </a:solidFill>
                <a:latin typeface="+mn-lt"/>
              </a:rPr>
              <a:t>проекта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5600" y="168164"/>
            <a:ext cx="1577613" cy="7462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33600" y="684446"/>
            <a:ext cx="9445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indent="-285750">
              <a:buFont typeface="Wingdings" panose="05000000000000000000" pitchFamily="2" charset="2"/>
              <a:buChar char="q"/>
              <a:tabLst>
                <a:tab pos="240665" algn="l"/>
              </a:tabLst>
            </a:pP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До</a:t>
            </a:r>
            <a:r>
              <a:rPr lang="ru-RU" sz="1800" b="1" spc="-3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20</a:t>
            </a:r>
            <a:r>
              <a:rPr lang="ru-RU" sz="1800" b="1" spc="-3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августа</a:t>
            </a:r>
            <a:r>
              <a:rPr lang="ru-RU" sz="1800" b="1" spc="-3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2025</a:t>
            </a:r>
            <a:r>
              <a:rPr lang="ru-RU" sz="1800" b="1" spc="-3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года</a:t>
            </a:r>
            <a:r>
              <a:rPr lang="ru-RU" sz="1800" b="1" spc="29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–</a:t>
            </a:r>
            <a:r>
              <a:rPr lang="ru-RU" sz="1800" b="1" spc="-3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spc="-10" dirty="0">
                <a:latin typeface="Calibri"/>
                <a:cs typeface="Calibri"/>
              </a:rPr>
              <a:t>Утверждение</a:t>
            </a:r>
            <a:r>
              <a:rPr lang="ru-RU" sz="1800" b="1" spc="-35" dirty="0"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списка</a:t>
            </a:r>
            <a:r>
              <a:rPr lang="ru-RU" sz="1800" b="1" spc="-35" dirty="0">
                <a:latin typeface="Calibri"/>
                <a:cs typeface="Calibri"/>
              </a:rPr>
              <a:t> </a:t>
            </a:r>
            <a:r>
              <a:rPr lang="ru-RU" sz="1800" b="1" spc="-20" dirty="0">
                <a:latin typeface="Calibri"/>
                <a:cs typeface="Calibri"/>
              </a:rPr>
              <a:t>книг</a:t>
            </a:r>
            <a:endParaRPr lang="ru-RU" sz="1800" dirty="0">
              <a:latin typeface="Calibri"/>
              <a:cs typeface="Calibri"/>
            </a:endParaRPr>
          </a:p>
          <a:p>
            <a:pPr marL="298450" indent="-285750">
              <a:buFont typeface="Wingdings" panose="05000000000000000000" pitchFamily="2" charset="2"/>
              <a:buChar char="q"/>
              <a:tabLst>
                <a:tab pos="240665" algn="l"/>
              </a:tabLst>
            </a:pP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До</a:t>
            </a:r>
            <a:r>
              <a:rPr lang="ru-RU" sz="1800" b="1" spc="-5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30</a:t>
            </a:r>
            <a:r>
              <a:rPr lang="ru-RU" sz="1800" b="1" spc="-4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августа</a:t>
            </a:r>
            <a:r>
              <a:rPr lang="ru-RU" sz="1800" b="1" spc="-4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2025</a:t>
            </a:r>
            <a:r>
              <a:rPr lang="ru-RU" sz="1800" b="1" spc="-4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года</a:t>
            </a:r>
            <a:r>
              <a:rPr lang="ru-RU" sz="1800" b="1" spc="-4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–</a:t>
            </a:r>
            <a:r>
              <a:rPr lang="ru-RU" sz="1800" b="1" spc="-4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Запуск</a:t>
            </a:r>
            <a:r>
              <a:rPr lang="ru-RU" sz="1800" b="1" spc="-40" dirty="0"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сайта</a:t>
            </a:r>
            <a:r>
              <a:rPr lang="ru-RU" sz="1800" b="1" spc="-40" dirty="0"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для</a:t>
            </a:r>
            <a:r>
              <a:rPr lang="ru-RU" sz="1800" b="1" spc="-40" dirty="0"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регистрации</a:t>
            </a:r>
            <a:r>
              <a:rPr lang="ru-RU" sz="1800" b="1" spc="-40" dirty="0"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участников</a:t>
            </a:r>
            <a:r>
              <a:rPr lang="ru-RU" sz="1800" b="1" spc="-45" dirty="0"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всех</a:t>
            </a:r>
            <a:r>
              <a:rPr lang="ru-RU" sz="1800" b="1" spc="-35" dirty="0">
                <a:latin typeface="Calibri"/>
                <a:cs typeface="Calibri"/>
              </a:rPr>
              <a:t> </a:t>
            </a:r>
            <a:r>
              <a:rPr lang="ru-RU" sz="1800" b="1" spc="-10" dirty="0">
                <a:latin typeface="Calibri"/>
                <a:cs typeface="Calibri"/>
              </a:rPr>
              <a:t>направлений</a:t>
            </a:r>
            <a:endParaRPr lang="ru-RU" sz="1800" dirty="0">
              <a:latin typeface="Calibri"/>
              <a:cs typeface="Calibri"/>
            </a:endParaRPr>
          </a:p>
          <a:p>
            <a:pPr marL="298450" marR="549275" indent="-285750">
              <a:buFont typeface="Wingdings" panose="05000000000000000000" pitchFamily="2" charset="2"/>
              <a:buChar char="q"/>
              <a:tabLst>
                <a:tab pos="240665" algn="l"/>
              </a:tabLst>
            </a:pP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До</a:t>
            </a:r>
            <a:r>
              <a:rPr lang="ru-RU" sz="1800" b="1" spc="-4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30</a:t>
            </a:r>
            <a:r>
              <a:rPr lang="ru-RU" sz="1800" b="1" spc="-4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августа</a:t>
            </a:r>
            <a:r>
              <a:rPr lang="ru-RU" sz="1800" b="1" spc="-4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2025</a:t>
            </a:r>
            <a:r>
              <a:rPr lang="ru-RU" sz="1800" b="1" spc="-4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года</a:t>
            </a:r>
            <a:r>
              <a:rPr lang="ru-RU" sz="1800" b="1" spc="-4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241AB7"/>
                </a:solidFill>
                <a:latin typeface="Calibri"/>
                <a:cs typeface="Calibri"/>
              </a:rPr>
              <a:t>–</a:t>
            </a:r>
            <a:r>
              <a:rPr lang="ru-RU" sz="1800" b="1" spc="-4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Официальный</a:t>
            </a:r>
            <a:r>
              <a:rPr lang="ru-RU" sz="1800" b="1" spc="-40" dirty="0"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старт</a:t>
            </a:r>
            <a:r>
              <a:rPr lang="ru-RU" sz="1800" b="1" spc="-40" dirty="0"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проекта,</a:t>
            </a:r>
            <a:r>
              <a:rPr lang="ru-RU" sz="1800" b="1" spc="-40" dirty="0"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регистрация</a:t>
            </a:r>
            <a:r>
              <a:rPr lang="ru-RU" sz="1800" b="1" spc="-40" dirty="0">
                <a:latin typeface="Calibri"/>
                <a:cs typeface="Calibri"/>
              </a:rPr>
              <a:t> </a:t>
            </a:r>
            <a:r>
              <a:rPr lang="ru-RU" sz="1800" b="1" spc="-10" dirty="0">
                <a:latin typeface="Calibri"/>
                <a:cs typeface="Calibri"/>
              </a:rPr>
              <a:t>участников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91951" y="5181600"/>
            <a:ext cx="10127144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</a:t>
            </a:r>
            <a:r>
              <a:rPr lang="ru-RU" sz="1600" b="1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«ЧИТАЮЩАЯ</a:t>
            </a:r>
            <a:r>
              <a:rPr lang="ru-RU" sz="1600" b="1" spc="-4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ШКОЛА»,</a:t>
            </a:r>
            <a:r>
              <a:rPr lang="ru-RU" sz="1600" b="1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«ЧИТАЮЩИЙ</a:t>
            </a:r>
            <a:r>
              <a:rPr lang="ru-RU" sz="1600" b="1" spc="-4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КОЛЛЕДЖ»,</a:t>
            </a:r>
            <a:r>
              <a:rPr lang="ru-RU" sz="1600" b="1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«ЧИТАЮЩИЙ</a:t>
            </a:r>
            <a:r>
              <a:rPr lang="ru-RU" sz="1600" b="1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tabLst>
                <a:tab pos="240665" algn="l"/>
              </a:tabLst>
            </a:pPr>
            <a:r>
              <a:rPr lang="ru-RU" sz="16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600" b="1" spc="-4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600" b="1" spc="-4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сентября</a:t>
            </a:r>
            <a:r>
              <a:rPr lang="ru-RU" sz="1600" b="1" spc="-4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r>
              <a:rPr lang="ru-RU" sz="1600" b="1" spc="-4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чтения</a:t>
            </a:r>
            <a:r>
              <a:rPr lang="ru-RU" sz="1600" b="1" spc="-35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20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</a:t>
            </a:r>
            <a:endParaRPr lang="ru-RU" sz="1600" dirty="0">
              <a:solidFill>
                <a:srgbClr val="2B2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40665" algn="l"/>
              </a:tabLst>
            </a:pP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spc="-4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400" b="1" spc="-3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</a:t>
            </a:r>
            <a:r>
              <a:rPr lang="ru-RU" sz="1400" b="1" spc="-4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r>
              <a:rPr lang="ru-RU" sz="1400" b="1" spc="-3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1400" b="1" spc="-4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b="1" spc="-3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Отборочный</a:t>
            </a:r>
            <a:r>
              <a:rPr lang="ru-RU" sz="14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  <a:r>
              <a:rPr lang="ru-RU" sz="14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4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уровне</a:t>
            </a:r>
            <a:r>
              <a:rPr lang="ru-RU" sz="14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школ,</a:t>
            </a:r>
            <a:r>
              <a:rPr lang="ru-RU" sz="14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колледжей,</a:t>
            </a:r>
            <a:r>
              <a:rPr lang="ru-RU" sz="14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20" dirty="0">
                <a:latin typeface="Arial" panose="020B0604020202020204" pitchFamily="34" charset="0"/>
                <a:cs typeface="Arial" panose="020B0604020202020204" pitchFamily="34" charset="0"/>
              </a:rPr>
              <a:t>ВУЗ-</a:t>
            </a:r>
            <a:r>
              <a:rPr lang="ru-RU" sz="1400" b="1" spc="-25" dirty="0" err="1"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40665" algn="l"/>
              </a:tabLst>
            </a:pP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spc="-4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b="1" spc="-3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</a:t>
            </a:r>
            <a:r>
              <a:rPr lang="ru-RU" sz="1400" b="1" spc="-4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r>
              <a:rPr lang="ru-RU" sz="1400" b="1" spc="-3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1400" b="1" spc="-4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b="1" spc="-3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Районный</a:t>
            </a:r>
            <a:r>
              <a:rPr lang="ru-RU" sz="14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городской</a:t>
            </a:r>
            <a:r>
              <a:rPr lang="ru-RU" sz="14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отборочный</a:t>
            </a:r>
            <a:r>
              <a:rPr lang="ru-RU" sz="14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20" dirty="0"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40665" algn="l"/>
              </a:tabLst>
            </a:pP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spc="-4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400" b="1" spc="-4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</a:t>
            </a:r>
            <a:r>
              <a:rPr lang="ru-RU" sz="1400" b="1" spc="-4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r>
              <a:rPr lang="ru-RU" sz="1400" b="1" spc="-4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года–</a:t>
            </a:r>
            <a:r>
              <a:rPr lang="ru-RU" sz="1400" b="1" spc="-4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Финальные</a:t>
            </a:r>
            <a:r>
              <a:rPr lang="ru-RU" sz="14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конкурсы</a:t>
            </a:r>
            <a:r>
              <a:rPr lang="ru-RU" sz="14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4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областном</a:t>
            </a:r>
            <a:r>
              <a:rPr lang="ru-RU" sz="14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уровне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40665" algn="l"/>
              </a:tabLst>
            </a:pP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spc="-5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400" b="1" spc="-5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апреля</a:t>
            </a:r>
            <a:r>
              <a:rPr lang="ru-RU" sz="1400" b="1" spc="-4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r>
              <a:rPr lang="ru-RU" sz="1400" b="1" spc="-5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года–</a:t>
            </a:r>
            <a:r>
              <a:rPr lang="ru-RU" sz="1400" b="1" spc="-4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20" dirty="0">
                <a:latin typeface="Arial" panose="020B0604020202020204" pitchFamily="34" charset="0"/>
                <a:cs typeface="Arial" panose="020B0604020202020204" pitchFamily="34" charset="0"/>
              </a:rPr>
              <a:t>Торжественная</a:t>
            </a:r>
            <a:r>
              <a:rPr lang="ru-RU" sz="14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церемония</a:t>
            </a:r>
            <a:r>
              <a:rPr lang="ru-RU" sz="14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награждения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1951" y="1681741"/>
            <a:ext cx="6546907" cy="16927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«ЧИТАЮЩИЙ ПЕДАГОГ»,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«ЧИТАЮЩАЯ ДИНАСТИЯ»</a:t>
            </a:r>
          </a:p>
          <a:p>
            <a:pPr algn="ctr"/>
            <a:r>
              <a:rPr lang="ru-RU" sz="16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сентября старт чтения книг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февраля 2026 года –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Отборочный на первичном уровне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 февраля 2026 года –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Районный и городской отборочный этап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 марта 2026 года –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Финальные конкурсы на областном уровне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марта 2026 года –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Торжественная церемония награждения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93501" y="3563414"/>
            <a:ext cx="6545357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«ЧИТАЮЩИЙ ГОССЛУЖАЩИЙ»</a:t>
            </a:r>
          </a:p>
          <a:p>
            <a:pPr algn="ctr"/>
            <a:r>
              <a:rPr lang="ru-RU" sz="16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сентября старт чтения книг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февраля 2026 года –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Отборочный на первичном уровне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 февраля 2026 года –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Районный и городской отборочный этап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 марта 2026 года –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Финальные конкурсы на областном уровне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2B2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марта 2026 года –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Торжественная церемония награждения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329" y="2124719"/>
            <a:ext cx="778507" cy="7785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399" y="3836767"/>
            <a:ext cx="842366" cy="8423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432" y="5551662"/>
            <a:ext cx="459287" cy="4592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188" y="5631830"/>
            <a:ext cx="913253" cy="9132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6987" y="1821173"/>
            <a:ext cx="4305650" cy="30426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4210134" y="2211985"/>
            <a:ext cx="4546237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1356E"/>
                </a:solidFill>
                <a:latin typeface="Roboto Bold"/>
                <a:ea typeface="Roboto Bold"/>
                <a:cs typeface="Roboto Bold"/>
                <a:sym typeface="Roboto Bold"/>
              </a:rPr>
              <a:t>СУСЛОВА АЛЕКСАНДРА ИЛЬИНИЧНА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Отличник образования РК, почетный член Академии Педагогических Наук РК, член Союза писателей Казахстана, лауреат и дипломант республиканских и международных литературных конкурсов, автор десяти книг стихов и прозы для взрослых и детей.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Проектный менеджер направления «Читающий педагог»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779" y="9551"/>
            <a:ext cx="11125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2B2DD4"/>
                </a:solidFill>
                <a:latin typeface="+mn-lt"/>
              </a:rPr>
              <a:t>Структура</a:t>
            </a:r>
            <a:r>
              <a:rPr sz="4000" b="1" spc="-155" dirty="0">
                <a:solidFill>
                  <a:srgbClr val="2B2DD4"/>
                </a:solidFill>
                <a:latin typeface="+mn-lt"/>
              </a:rPr>
              <a:t> </a:t>
            </a:r>
            <a:r>
              <a:rPr sz="4000" b="1" dirty="0">
                <a:solidFill>
                  <a:srgbClr val="2B2DD4"/>
                </a:solidFill>
                <a:latin typeface="+mn-lt"/>
              </a:rPr>
              <a:t>Регионального</a:t>
            </a:r>
            <a:r>
              <a:rPr sz="4000" b="1" spc="-155" dirty="0">
                <a:solidFill>
                  <a:srgbClr val="2B2DD4"/>
                </a:solidFill>
                <a:latin typeface="+mn-lt"/>
              </a:rPr>
              <a:t> </a:t>
            </a:r>
            <a:r>
              <a:rPr sz="4000" b="1" dirty="0">
                <a:solidFill>
                  <a:srgbClr val="2B2DD4"/>
                </a:solidFill>
                <a:latin typeface="+mn-lt"/>
              </a:rPr>
              <a:t>проектного</a:t>
            </a:r>
            <a:r>
              <a:rPr sz="4000" b="1" spc="-155" dirty="0">
                <a:solidFill>
                  <a:srgbClr val="2B2DD4"/>
                </a:solidFill>
                <a:latin typeface="+mn-lt"/>
              </a:rPr>
              <a:t> </a:t>
            </a:r>
            <a:r>
              <a:rPr sz="4000" b="1" spc="-10" dirty="0">
                <a:solidFill>
                  <a:srgbClr val="2B2DD4"/>
                </a:solidFill>
                <a:latin typeface="+mn-lt"/>
              </a:rPr>
              <a:t>офиса</a:t>
            </a:r>
          </a:p>
        </p:txBody>
      </p:sp>
      <p:grpSp>
        <p:nvGrpSpPr>
          <p:cNvPr id="11" name="Group 9"/>
          <p:cNvGrpSpPr>
            <a:grpSpLocks noChangeAspect="1"/>
          </p:cNvGrpSpPr>
          <p:nvPr/>
        </p:nvGrpSpPr>
        <p:grpSpPr>
          <a:xfrm>
            <a:off x="5815471" y="662952"/>
            <a:ext cx="1151927" cy="1548000"/>
            <a:chOff x="0" y="0"/>
            <a:chExt cx="3663950" cy="4923790"/>
          </a:xfrm>
        </p:grpSpPr>
        <p:sp>
          <p:nvSpPr>
            <p:cNvPr id="12" name="Freeform 10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56527" r="-23414"/>
              </a:stretch>
            </a:blipFill>
            <a:ln>
              <a:solidFill>
                <a:schemeClr val="accent1"/>
              </a:solidFill>
            </a:ln>
          </p:spPr>
        </p:sp>
        <p:sp>
          <p:nvSpPr>
            <p:cNvPr id="13" name="Freeform 11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1F315E"/>
            </a:solidFill>
            <a:ln>
              <a:solidFill>
                <a:schemeClr val="accent1"/>
              </a:solidFill>
            </a:ln>
          </p:spPr>
        </p:sp>
      </p:grpSp>
      <p:grpSp>
        <p:nvGrpSpPr>
          <p:cNvPr id="17" name="Group 9"/>
          <p:cNvGrpSpPr>
            <a:grpSpLocks noChangeAspect="1"/>
          </p:cNvGrpSpPr>
          <p:nvPr/>
        </p:nvGrpSpPr>
        <p:grpSpPr>
          <a:xfrm>
            <a:off x="609600" y="3667105"/>
            <a:ext cx="1151927" cy="1548000"/>
            <a:chOff x="0" y="0"/>
            <a:chExt cx="3663950" cy="4923790"/>
          </a:xfrm>
        </p:grpSpPr>
        <p:sp>
          <p:nvSpPr>
            <p:cNvPr id="18" name="Freeform 10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t="-2366" b="-2366"/>
              </a:stretch>
            </a:blipFill>
            <a:ln>
              <a:solidFill>
                <a:schemeClr val="accent1"/>
              </a:solidFill>
            </a:ln>
          </p:spPr>
        </p:sp>
        <p:sp>
          <p:nvSpPr>
            <p:cNvPr id="19" name="Freeform 11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1F315E"/>
            </a:solidFill>
            <a:ln>
              <a:solidFill>
                <a:schemeClr val="accent1"/>
              </a:solidFill>
            </a:ln>
          </p:spPr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505" y="3676886"/>
            <a:ext cx="1152701" cy="1548000"/>
          </a:xfrm>
          <a:prstGeom prst="rect">
            <a:avLst/>
          </a:prstGeom>
          <a:ln>
            <a:noFill/>
          </a:ln>
        </p:spPr>
      </p:pic>
      <p:grpSp>
        <p:nvGrpSpPr>
          <p:cNvPr id="21" name="Group 9"/>
          <p:cNvGrpSpPr>
            <a:grpSpLocks noChangeAspect="1"/>
          </p:cNvGrpSpPr>
          <p:nvPr/>
        </p:nvGrpSpPr>
        <p:grpSpPr>
          <a:xfrm>
            <a:off x="6201998" y="3677269"/>
            <a:ext cx="1151927" cy="1548000"/>
            <a:chOff x="0" y="0"/>
            <a:chExt cx="3663950" cy="4923790"/>
          </a:xfrm>
        </p:grpSpPr>
        <p:sp>
          <p:nvSpPr>
            <p:cNvPr id="22" name="Freeform 10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5"/>
              <a:stretch>
                <a:fillRect b="-11349"/>
              </a:stretch>
            </a:blipFill>
            <a:ln>
              <a:solidFill>
                <a:schemeClr val="accent1"/>
              </a:solidFill>
            </a:ln>
          </p:spPr>
        </p:sp>
        <p:sp>
          <p:nvSpPr>
            <p:cNvPr id="23" name="Freeform 11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1F315E"/>
            </a:solidFill>
            <a:ln>
              <a:solidFill>
                <a:schemeClr val="accent1"/>
              </a:solidFill>
            </a:ln>
          </p:spPr>
        </p:sp>
      </p:grpSp>
      <p:grpSp>
        <p:nvGrpSpPr>
          <p:cNvPr id="29" name="Group 9"/>
          <p:cNvGrpSpPr>
            <a:grpSpLocks noChangeAspect="1"/>
          </p:cNvGrpSpPr>
          <p:nvPr/>
        </p:nvGrpSpPr>
        <p:grpSpPr>
          <a:xfrm>
            <a:off x="8643607" y="3676887"/>
            <a:ext cx="1151927" cy="1548000"/>
            <a:chOff x="0" y="0"/>
            <a:chExt cx="3663950" cy="4923790"/>
          </a:xfrm>
        </p:grpSpPr>
        <p:sp>
          <p:nvSpPr>
            <p:cNvPr id="30" name="Freeform 10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6"/>
              <a:stretch>
                <a:fillRect b="-11425"/>
              </a:stretch>
            </a:blipFill>
            <a:ln>
              <a:solidFill>
                <a:schemeClr val="accent1"/>
              </a:solidFill>
            </a:ln>
          </p:spPr>
        </p:sp>
        <p:sp>
          <p:nvSpPr>
            <p:cNvPr id="31" name="Freeform 11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1F315E"/>
            </a:solidFill>
            <a:ln>
              <a:solidFill>
                <a:schemeClr val="accent1"/>
              </a:solidFill>
            </a:ln>
          </p:spPr>
        </p:sp>
      </p:grpSp>
      <p:grpSp>
        <p:nvGrpSpPr>
          <p:cNvPr id="32" name="Group 9"/>
          <p:cNvGrpSpPr>
            <a:grpSpLocks noChangeAspect="1"/>
          </p:cNvGrpSpPr>
          <p:nvPr/>
        </p:nvGrpSpPr>
        <p:grpSpPr>
          <a:xfrm>
            <a:off x="10827351" y="3666506"/>
            <a:ext cx="1151927" cy="1548000"/>
            <a:chOff x="0" y="0"/>
            <a:chExt cx="3663950" cy="4923790"/>
          </a:xfrm>
        </p:grpSpPr>
        <p:sp>
          <p:nvSpPr>
            <p:cNvPr id="33" name="Freeform 10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7"/>
              <a:stretch>
                <a:fillRect l="-18184" t="-39365" r="-31271" b="-8293"/>
              </a:stretch>
            </a:blipFill>
            <a:ln>
              <a:solidFill>
                <a:schemeClr val="accent1"/>
              </a:solidFill>
            </a:ln>
          </p:spPr>
        </p:sp>
        <p:sp>
          <p:nvSpPr>
            <p:cNvPr id="34" name="Freeform 11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1F315E"/>
            </a:solidFill>
            <a:ln>
              <a:solidFill>
                <a:schemeClr val="accent1"/>
              </a:solidFill>
            </a:ln>
          </p:spPr>
        </p:sp>
      </p:grpSp>
      <p:sp>
        <p:nvSpPr>
          <p:cNvPr id="62" name="TextBox 61"/>
          <p:cNvSpPr txBox="1"/>
          <p:nvPr/>
        </p:nvSpPr>
        <p:spPr>
          <a:xfrm>
            <a:off x="219420" y="2210553"/>
            <a:ext cx="381450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1356E"/>
                </a:solidFill>
                <a:latin typeface="Roboto Bold"/>
                <a:ea typeface="Roboto Bold"/>
                <a:cs typeface="Roboto Bold"/>
                <a:sym typeface="Roboto Bold"/>
              </a:rPr>
              <a:t>ЗАҢҒАР САНАЙ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Корреспондент телеканала «Астана» в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Костанае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председатель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Костанайского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областного филиала общественного объединения «Международное общество «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тілі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Фронт-офисный руководитель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950685" y="2212941"/>
            <a:ext cx="288161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1356E"/>
                </a:solidFill>
                <a:latin typeface="Roboto Bold"/>
                <a:ea typeface="Roboto Bold"/>
                <a:cs typeface="Roboto Bold"/>
                <a:sym typeface="Roboto Bold"/>
              </a:rPr>
              <a:t>АБЫЛАЙ ФАЗЫЛХАНҰЛЫ МАУДАН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Поэт, член Союза писателей Казахстана, заместитель председателя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Костанайского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областного филиала, библиотекарь.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Проектный менеджер направления «Читающая династия»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360" y="5224887"/>
            <a:ext cx="235895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1356E"/>
                </a:solidFill>
                <a:latin typeface="Roboto Bold"/>
                <a:ea typeface="Roboto Bold"/>
                <a:cs typeface="Roboto Bold"/>
                <a:sym typeface="Roboto Bold"/>
              </a:rPr>
              <a:t>БӘКІР МАРҒҰЛАН АБДОЛЛАҰЛЫ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общественного фонда "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Жайдарлы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жастар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Проектный менеджер направления «Читающий университет»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91481" y="5224886"/>
            <a:ext cx="285094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1356E"/>
                </a:solidFill>
                <a:latin typeface="Roboto Bold"/>
                <a:ea typeface="Roboto Bold"/>
                <a:cs typeface="Roboto Bold"/>
                <a:sym typeface="Roboto Bold"/>
              </a:rPr>
              <a:t>КЕНЖЕГАРИНА АЛМАГУЛЬ АЛЬМУХАНОВНА </a:t>
            </a:r>
            <a:endParaRPr lang="kk-KZ" sz="1200" b="1" dirty="0">
              <a:solidFill>
                <a:srgbClr val="31356E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Преподаватель казахского языка и литературы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Костанайского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высшего педагогического колледжа.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Проектный менеджер направления «Читающий студент»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01587" y="5242658"/>
            <a:ext cx="276089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1356E"/>
                </a:solidFill>
                <a:latin typeface="Roboto Bold"/>
                <a:ea typeface="Roboto Bold"/>
                <a:cs typeface="Roboto Bold"/>
                <a:sym typeface="Roboto Bold"/>
              </a:rPr>
              <a:t>СРАЖАТОВА НАДЕЖДА ДАНИЯРБЕКОВНА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по методической работе «ОШ №31»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г.Костанай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рамках национального проекта “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Келешек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мектептері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Проектный менеджер направления «Читающая школа»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213498" y="5225190"/>
            <a:ext cx="2426311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1356E"/>
                </a:solidFill>
                <a:latin typeface="Roboto Bold"/>
                <a:ea typeface="Roboto Bold"/>
                <a:cs typeface="Roboto Bold"/>
                <a:sym typeface="Roboto Bold"/>
              </a:rPr>
              <a:t>ВИШНИЧЕНКО ИРИНА ГЕННАДЬЕВНА </a:t>
            </a:r>
            <a:endParaRPr lang="kk-KZ" sz="1200" b="1" dirty="0">
              <a:solidFill>
                <a:srgbClr val="31356E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отдела маркетинга и коммуникаций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Baitursynuly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Проектный менеджер направления «Читающий госслужащий»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690830" y="5214107"/>
            <a:ext cx="142497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1356E"/>
                </a:solidFill>
                <a:latin typeface="Roboto Bold"/>
                <a:ea typeface="Roboto Bold"/>
                <a:cs typeface="Roboto Bold"/>
                <a:sym typeface="Roboto Bold"/>
              </a:rPr>
              <a:t>САНДЫБЕКОВА ЖАНСАЯ НУРЛАНОВНА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СММ менеджер</a:t>
            </a:r>
          </a:p>
        </p:txBody>
      </p:sp>
      <p:grpSp>
        <p:nvGrpSpPr>
          <p:cNvPr id="8" name="Group 9"/>
          <p:cNvGrpSpPr>
            <a:grpSpLocks noChangeAspect="1"/>
          </p:cNvGrpSpPr>
          <p:nvPr/>
        </p:nvGrpSpPr>
        <p:grpSpPr>
          <a:xfrm>
            <a:off x="1550711" y="662952"/>
            <a:ext cx="1151927" cy="1548000"/>
            <a:chOff x="0" y="0"/>
            <a:chExt cx="3663950" cy="4923790"/>
          </a:xfrm>
        </p:grpSpPr>
        <p:sp>
          <p:nvSpPr>
            <p:cNvPr id="9" name="Freeform 10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8"/>
              <a:stretch>
                <a:fillRect l="-9706" t="-46890" r="-6953" b="-6786"/>
              </a:stretch>
            </a:blipFill>
            <a:ln>
              <a:solidFill>
                <a:schemeClr val="accent1"/>
              </a:solidFill>
            </a:ln>
          </p:spPr>
        </p:sp>
        <p:sp>
          <p:nvSpPr>
            <p:cNvPr id="10" name="Freeform 11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1F315E"/>
            </a:solidFill>
            <a:ln>
              <a:solidFill>
                <a:schemeClr val="accent1"/>
              </a:solidFill>
            </a:ln>
          </p:spPr>
        </p:sp>
      </p:grpSp>
      <p:grpSp>
        <p:nvGrpSpPr>
          <p:cNvPr id="14" name="Group 9"/>
          <p:cNvGrpSpPr>
            <a:grpSpLocks noChangeAspect="1"/>
          </p:cNvGrpSpPr>
          <p:nvPr/>
        </p:nvGrpSpPr>
        <p:grpSpPr>
          <a:xfrm>
            <a:off x="9948101" y="667006"/>
            <a:ext cx="1151927" cy="1548000"/>
            <a:chOff x="0" y="0"/>
            <a:chExt cx="3663950" cy="4923790"/>
          </a:xfrm>
        </p:grpSpPr>
        <p:sp>
          <p:nvSpPr>
            <p:cNvPr id="15" name="Freeform 10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9"/>
              <a:stretch>
                <a:fillRect l="-51280" r="-51280"/>
              </a:stretch>
            </a:blipFill>
            <a:ln>
              <a:solidFill>
                <a:schemeClr val="accent1"/>
              </a:solidFill>
            </a:ln>
          </p:spPr>
        </p:sp>
        <p:sp>
          <p:nvSpPr>
            <p:cNvPr id="16" name="Freeform 11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1F315E"/>
            </a:solidFill>
            <a:ln>
              <a:solidFill>
                <a:schemeClr val="accent1"/>
              </a:solidFill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44" r="100000">
                        <a14:foregroundMark x1="76367" y1="44141" x2="76367" y2="44141"/>
                        <a14:foregroundMark x1="24609" y1="22070" x2="24609" y2="22070"/>
                        <a14:foregroundMark x1="25391" y1="42578" x2="25391" y2="42578"/>
                        <a14:foregroundMark x1="39844" y1="57813" x2="43359" y2="60352"/>
                        <a14:foregroundMark x1="51758" y1="64648" x2="51758" y2="67188"/>
                        <a14:foregroundMark x1="54297" y1="78125" x2="54297" y2="78125"/>
                        <a14:foregroundMark x1="68750" y1="88281" x2="68750" y2="88281"/>
                        <a14:foregroundMark x1="69531" y1="11133" x2="78125" y2="18750"/>
                        <a14:foregroundMark x1="38281" y1="6836" x2="31445" y2="7617"/>
                        <a14:foregroundMark x1="37500" y1="5664" x2="22070" y2="22266"/>
                        <a14:backgroundMark x1="51758" y1="24609" x2="51758" y2="40039"/>
                        <a14:backgroundMark x1="42383" y1="24609" x2="54297" y2="19531"/>
                        <a14:backgroundMark x1="53516" y1="18750" x2="56055" y2="40820"/>
                        <a14:backgroundMark x1="41602" y1="23828" x2="49219" y2="42578"/>
                        <a14:backgroundMark x1="53906" y1="17188" x2="39063" y2="27344"/>
                        <a14:backgroundMark x1="45508" y1="16602" x2="50781" y2="23828"/>
                        <a14:backgroundMark x1="49609" y1="12695" x2="58789" y2="20898"/>
                        <a14:backgroundMark x1="39258" y1="21680" x2="41211" y2="27734"/>
                        <a14:backgroundMark x1="52539" y1="13477" x2="60938" y2="18359"/>
                        <a14:backgroundMark x1="54492" y1="12695" x2="57422" y2="15039"/>
                        <a14:backgroundMark x1="46680" y1="42773" x2="57422" y2="45117"/>
                        <a14:backgroundMark x1="47852" y1="44531" x2="52930" y2="47461"/>
                        <a14:backgroundMark x1="49219" y1="44531" x2="48828" y2="49805"/>
                        <a14:backgroundMark x1="53906" y1="43164" x2="55078" y2="50195"/>
                        <a14:backgroundMark x1="56445" y1="26367" x2="54688" y2="36328"/>
                        <a14:backgroundMark x1="38867" y1="23633" x2="38867" y2="26758"/>
                        <a14:backgroundMark x1="46094" y1="44336" x2="51563" y2="50000"/>
                        <a14:backgroundMark x1="47070" y1="47070" x2="50781" y2="48242"/>
                        <a14:backgroundMark x1="45898" y1="45313" x2="47852" y2="480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1400" y="3597367"/>
            <a:ext cx="1123746" cy="11237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38600" y="2263554"/>
            <a:ext cx="4436198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800" b="1" spc="-4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endParaRPr lang="ru-RU" sz="2800" b="1" spc="-35" dirty="0">
              <a:solidFill>
                <a:srgbClr val="241A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spc="-4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2800" b="1" spc="-4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2800" b="1" spc="-4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-1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тенге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382" y="242786"/>
            <a:ext cx="10392218" cy="13422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dirty="0">
                <a:solidFill>
                  <a:srgbClr val="241AB7"/>
                </a:solidFill>
                <a:latin typeface="Calibri"/>
                <a:cs typeface="Calibri"/>
              </a:rPr>
              <a:t>Общий призовой</a:t>
            </a:r>
            <a:r>
              <a:rPr lang="ru-RU" sz="3600" b="1" spc="-6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3600" b="1" dirty="0">
                <a:solidFill>
                  <a:srgbClr val="241AB7"/>
                </a:solidFill>
                <a:latin typeface="Calibri"/>
                <a:cs typeface="Calibri"/>
              </a:rPr>
              <a:t>фонд</a:t>
            </a:r>
            <a:r>
              <a:rPr lang="ru-RU" sz="3600" b="1" spc="-7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7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40</a:t>
            </a:r>
            <a:r>
              <a:rPr lang="ru-RU" sz="3600" b="1" spc="-7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000</a:t>
            </a:r>
            <a:r>
              <a:rPr lang="ru-RU" sz="3600" b="1" spc="-7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000</a:t>
            </a:r>
            <a:r>
              <a:rPr lang="ru-RU" sz="3600" b="1" spc="-7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3600" b="1" spc="-1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тенге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1563522"/>
            <a:ext cx="4742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3200" b="1" spc="-12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каждую</a:t>
            </a:r>
            <a:r>
              <a:rPr lang="ru-RU" sz="3200" b="1" spc="-11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pc="-1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категорию: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38600" y="3616583"/>
            <a:ext cx="4436198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800" b="1" spc="-4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r>
              <a:rPr lang="ru-RU" sz="2800" b="1" spc="-4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ru-RU" sz="2800" b="1" spc="-4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2800" b="1" spc="-4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-1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тенге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22922" y="5102572"/>
            <a:ext cx="4436198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800" b="1" spc="-4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-5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ru-RU" sz="2800" b="1" spc="-45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ru-RU" sz="2800" b="1" spc="-5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-1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тенге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8019" y="3562838"/>
            <a:ext cx="541442" cy="735747"/>
          </a:xfrm>
          <a:prstGeom prst="ellipse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rgbClr val="1D4999"/>
                </a:solidFill>
              </a:rPr>
              <a:t>2</a:t>
            </a:r>
            <a:endParaRPr lang="ru-RU" sz="2800" b="1" dirty="0">
              <a:solidFill>
                <a:srgbClr val="1D49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8019" y="2154393"/>
            <a:ext cx="541442" cy="735747"/>
          </a:xfrm>
          <a:prstGeom prst="ellipse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rgbClr val="1D4999"/>
                </a:solidFill>
              </a:rPr>
              <a:t>1</a:t>
            </a:r>
            <a:endParaRPr lang="ru-RU" sz="2800" b="1" dirty="0">
              <a:solidFill>
                <a:srgbClr val="1D4999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44" r="100000">
                        <a14:foregroundMark x1="76367" y1="44141" x2="76367" y2="44141"/>
                        <a14:foregroundMark x1="24609" y1="22070" x2="24609" y2="22070"/>
                        <a14:foregroundMark x1="25391" y1="42578" x2="25391" y2="42578"/>
                        <a14:foregroundMark x1="39844" y1="57813" x2="43359" y2="60352"/>
                        <a14:foregroundMark x1="51758" y1="64648" x2="51758" y2="67188"/>
                        <a14:foregroundMark x1="54297" y1="78125" x2="54297" y2="78125"/>
                        <a14:foregroundMark x1="68750" y1="88281" x2="68750" y2="88281"/>
                        <a14:foregroundMark x1="69531" y1="11133" x2="78125" y2="18750"/>
                        <a14:foregroundMark x1="38281" y1="6836" x2="31445" y2="7617"/>
                        <a14:foregroundMark x1="37500" y1="5664" x2="22070" y2="22266"/>
                        <a14:backgroundMark x1="51758" y1="24609" x2="51758" y2="40039"/>
                        <a14:backgroundMark x1="42383" y1="24609" x2="54297" y2="19531"/>
                        <a14:backgroundMark x1="53516" y1="18750" x2="56055" y2="40820"/>
                        <a14:backgroundMark x1="41602" y1="23828" x2="49219" y2="42578"/>
                        <a14:backgroundMark x1="53906" y1="17188" x2="39063" y2="27344"/>
                        <a14:backgroundMark x1="45508" y1="16602" x2="50781" y2="23828"/>
                        <a14:backgroundMark x1="49609" y1="12695" x2="58789" y2="20898"/>
                        <a14:backgroundMark x1="39258" y1="21680" x2="41211" y2="27734"/>
                        <a14:backgroundMark x1="52539" y1="13477" x2="60938" y2="18359"/>
                        <a14:backgroundMark x1="54492" y1="12695" x2="57422" y2="15039"/>
                        <a14:backgroundMark x1="46680" y1="42773" x2="57422" y2="45117"/>
                        <a14:backgroundMark x1="47852" y1="44531" x2="52930" y2="47461"/>
                        <a14:backgroundMark x1="49219" y1="44531" x2="48828" y2="49805"/>
                        <a14:backgroundMark x1="53906" y1="43164" x2="55078" y2="50195"/>
                        <a14:backgroundMark x1="56445" y1="26367" x2="54688" y2="36328"/>
                        <a14:backgroundMark x1="38867" y1="23633" x2="38867" y2="26758"/>
                        <a14:backgroundMark x1="46094" y1="44336" x2="51563" y2="50000"/>
                        <a14:backgroundMark x1="47070" y1="47070" x2="50781" y2="48242"/>
                        <a14:backgroundMark x1="45898" y1="45313" x2="47852" y2="480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0387" y="5083356"/>
            <a:ext cx="1123746" cy="11237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97006" y="5039485"/>
            <a:ext cx="541442" cy="735747"/>
          </a:xfrm>
          <a:prstGeom prst="ellipse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rgbClr val="1D4999"/>
                </a:solidFill>
              </a:rPr>
              <a:t>3</a:t>
            </a:r>
            <a:endParaRPr lang="ru-RU" sz="2800" b="1" dirty="0">
              <a:solidFill>
                <a:srgbClr val="1D4999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44" r="100000">
                        <a14:foregroundMark x1="76367" y1="44141" x2="76367" y2="44141"/>
                        <a14:foregroundMark x1="24609" y1="22070" x2="24609" y2="22070"/>
                        <a14:foregroundMark x1="25391" y1="42578" x2="25391" y2="42578"/>
                        <a14:foregroundMark x1="39844" y1="57813" x2="43359" y2="60352"/>
                        <a14:foregroundMark x1="51758" y1="64648" x2="51758" y2="67188"/>
                        <a14:foregroundMark x1="54297" y1="78125" x2="54297" y2="78125"/>
                        <a14:foregroundMark x1="68750" y1="88281" x2="68750" y2="88281"/>
                        <a14:foregroundMark x1="69531" y1="11133" x2="78125" y2="18750"/>
                        <a14:foregroundMark x1="38281" y1="6836" x2="31445" y2="7617"/>
                        <a14:foregroundMark x1="37500" y1="5664" x2="22070" y2="22266"/>
                        <a14:backgroundMark x1="51758" y1="24609" x2="51758" y2="40039"/>
                        <a14:backgroundMark x1="42383" y1="24609" x2="54297" y2="19531"/>
                        <a14:backgroundMark x1="53516" y1="18750" x2="56055" y2="40820"/>
                        <a14:backgroundMark x1="41602" y1="23828" x2="49219" y2="42578"/>
                        <a14:backgroundMark x1="53906" y1="17188" x2="39063" y2="27344"/>
                        <a14:backgroundMark x1="45508" y1="16602" x2="50781" y2="23828"/>
                        <a14:backgroundMark x1="49609" y1="12695" x2="58789" y2="20898"/>
                        <a14:backgroundMark x1="39258" y1="21680" x2="41211" y2="27734"/>
                        <a14:backgroundMark x1="52539" y1="13477" x2="60938" y2="18359"/>
                        <a14:backgroundMark x1="54492" y1="12695" x2="57422" y2="15039"/>
                        <a14:backgroundMark x1="46680" y1="42773" x2="57422" y2="45117"/>
                        <a14:backgroundMark x1="47852" y1="44531" x2="52930" y2="47461"/>
                        <a14:backgroundMark x1="49219" y1="44531" x2="48828" y2="49805"/>
                        <a14:backgroundMark x1="53906" y1="43164" x2="55078" y2="50195"/>
                        <a14:backgroundMark x1="56445" y1="26367" x2="54688" y2="36328"/>
                        <a14:backgroundMark x1="38867" y1="23633" x2="38867" y2="26758"/>
                        <a14:backgroundMark x1="46094" y1="44336" x2="51563" y2="50000"/>
                        <a14:backgroundMark x1="47070" y1="47070" x2="50781" y2="48242"/>
                        <a14:backgroundMark x1="45898" y1="45313" x2="47852" y2="480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1400" y="2188692"/>
            <a:ext cx="1123746" cy="1123746"/>
          </a:xfrm>
          <a:prstGeom prst="rect">
            <a:avLst/>
          </a:prstGeom>
        </p:spPr>
      </p:pic>
      <p:pic>
        <p:nvPicPr>
          <p:cNvPr id="21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57058" y="168164"/>
            <a:ext cx="1436155" cy="6051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1562" y="3452388"/>
            <a:ext cx="3201651" cy="3352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93271" y="1556265"/>
            <a:ext cx="4602004" cy="8800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В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2025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году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планируется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участие </a:t>
            </a:r>
            <a:r>
              <a:rPr sz="2400" dirty="0">
                <a:latin typeface="Calibri"/>
                <a:cs typeface="Calibri"/>
              </a:rPr>
              <a:t>более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41AB7"/>
                </a:solidFill>
                <a:latin typeface="Calibri"/>
                <a:cs typeface="Calibri"/>
              </a:rPr>
              <a:t>45</a:t>
            </a:r>
            <a:r>
              <a:rPr sz="3200" b="1" spc="-4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41AB7"/>
                </a:solidFill>
                <a:latin typeface="Calibri"/>
                <a:cs typeface="Calibri"/>
              </a:rPr>
              <a:t>000</a:t>
            </a:r>
            <a:r>
              <a:rPr sz="3200" b="1" spc="-5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3200" b="1" spc="-10" dirty="0" err="1">
                <a:solidFill>
                  <a:srgbClr val="241AB7"/>
                </a:solidFill>
                <a:latin typeface="Calibri"/>
                <a:cs typeface="Calibri"/>
              </a:rPr>
              <a:t>человек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27296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57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2B2DD4"/>
                </a:solidFill>
                <a:latin typeface="+mn-lt"/>
              </a:rPr>
              <a:t>Охват</a:t>
            </a:r>
            <a:r>
              <a:rPr b="1" spc="-90" dirty="0">
                <a:solidFill>
                  <a:srgbClr val="2B2DD4"/>
                </a:solidFill>
                <a:latin typeface="+mn-lt"/>
              </a:rPr>
              <a:t> </a:t>
            </a:r>
            <a:r>
              <a:rPr b="1" dirty="0">
                <a:solidFill>
                  <a:srgbClr val="2B2DD4"/>
                </a:solidFill>
                <a:latin typeface="+mn-lt"/>
              </a:rPr>
              <a:t>участников</a:t>
            </a:r>
            <a:r>
              <a:rPr b="1" spc="-90" dirty="0">
                <a:solidFill>
                  <a:srgbClr val="2B2DD4"/>
                </a:solidFill>
                <a:latin typeface="+mn-lt"/>
              </a:rPr>
              <a:t> </a:t>
            </a:r>
            <a:r>
              <a:rPr b="1" spc="-10" dirty="0">
                <a:solidFill>
                  <a:srgbClr val="2B2DD4"/>
                </a:solidFill>
                <a:latin typeface="+mn-lt"/>
              </a:rPr>
              <a:t>проекта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57058" y="168164"/>
            <a:ext cx="1436155" cy="605181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1295400" y="3120223"/>
            <a:ext cx="10515600" cy="769954"/>
          </a:xfrm>
          <a:prstGeom prst="rect">
            <a:avLst/>
          </a:prstGeom>
        </p:spPr>
        <p:txBody>
          <a:bodyPr vert="horz" wrap="square" lIns="0" tIns="91948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16555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rgbClr val="2B2DD4"/>
                </a:solidFill>
                <a:latin typeface="+mn-lt"/>
              </a:rPr>
              <a:t>Старт</a:t>
            </a:r>
            <a:r>
              <a:rPr lang="ru-RU" b="1" spc="-20" dirty="0">
                <a:solidFill>
                  <a:srgbClr val="2B2DD4"/>
                </a:solidFill>
                <a:latin typeface="+mn-lt"/>
              </a:rPr>
              <a:t> </a:t>
            </a:r>
            <a:r>
              <a:rPr lang="ru-RU" b="1" spc="-10" dirty="0">
                <a:solidFill>
                  <a:srgbClr val="2B2DD4"/>
                </a:solidFill>
                <a:latin typeface="+mn-lt"/>
              </a:rPr>
              <a:t>проекта</a:t>
            </a:r>
          </a:p>
        </p:txBody>
      </p:sp>
      <p:sp>
        <p:nvSpPr>
          <p:cNvPr id="7" name="object 3"/>
          <p:cNvSpPr txBox="1">
            <a:spLocks noGrp="1"/>
          </p:cNvSpPr>
          <p:nvPr>
            <p:ph idx="1"/>
          </p:nvPr>
        </p:nvSpPr>
        <p:spPr>
          <a:xfrm>
            <a:off x="304800" y="3959902"/>
            <a:ext cx="10058400" cy="271676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69850" indent="-285750">
              <a:lnSpc>
                <a:spcPct val="100000"/>
              </a:lnSpc>
              <a:spcBef>
                <a:spcPts val="725"/>
              </a:spcBef>
              <a:buFont typeface="Wingdings" panose="05000000000000000000" pitchFamily="2" charset="2"/>
              <a:buChar char="v"/>
            </a:pPr>
            <a:r>
              <a:rPr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</a:t>
            </a:r>
            <a:r>
              <a:rPr sz="1800" b="1" spc="-7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меморандума</a:t>
            </a:r>
            <a:r>
              <a:rPr sz="1800" b="1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800" b="1" spc="-7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сотрудничестве</a:t>
            </a:r>
            <a:r>
              <a:rPr sz="1800" b="1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</a:t>
            </a:r>
          </a:p>
          <a:p>
            <a:pPr marL="69850" indent="-285750">
              <a:lnSpc>
                <a:spcPct val="100000"/>
              </a:lnSpc>
              <a:spcBef>
                <a:spcPts val="620"/>
              </a:spcBef>
              <a:buFont typeface="Wingdings" panose="05000000000000000000" pitchFamily="2" charset="2"/>
              <a:buChar char="v"/>
            </a:pPr>
            <a:r>
              <a:rPr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</a:t>
            </a:r>
            <a:r>
              <a:rPr sz="18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"Кітап</a:t>
            </a:r>
            <a:r>
              <a:rPr sz="18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оқитын</a:t>
            </a:r>
            <a:r>
              <a:rPr sz="1800"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</a:t>
            </a:r>
            <a:r>
              <a:rPr sz="18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800"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Читающая</a:t>
            </a:r>
            <a:r>
              <a:rPr sz="1800"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нация"</a:t>
            </a:r>
            <a:r>
              <a:rPr sz="18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800"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Акиматом</a:t>
            </a:r>
            <a:r>
              <a:rPr sz="1800"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Костанайской</a:t>
            </a:r>
            <a:r>
              <a:rPr sz="1800"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>
              <a:lnSpc>
                <a:spcPct val="100000"/>
              </a:lnSpc>
              <a:spcBef>
                <a:spcPts val="1175"/>
              </a:spcBef>
            </a:pPr>
            <a:endParaRPr sz="1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sz="1800" b="1" spc="-1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  <a:p>
            <a:pPr marL="755015" marR="1488440" indent="-285750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755015" algn="l"/>
              </a:tabLst>
            </a:pP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Проведение</a:t>
            </a:r>
            <a:r>
              <a:rPr sz="1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брифинга</a:t>
            </a:r>
            <a:r>
              <a:rPr sz="1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площадке</a:t>
            </a:r>
            <a:r>
              <a:rPr sz="1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Региональной</a:t>
            </a:r>
            <a:r>
              <a:rPr sz="1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службы коммуникаций</a:t>
            </a:r>
          </a:p>
          <a:p>
            <a:pPr marL="755015" indent="-285115">
              <a:lnSpc>
                <a:spcPct val="100000"/>
              </a:lnSpc>
              <a:spcBef>
                <a:spcPts val="540"/>
              </a:spcBef>
              <a:buFont typeface="Wingdings"/>
              <a:buChar char=""/>
              <a:tabLst>
                <a:tab pos="755015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Запуск</a:t>
            </a:r>
            <a:r>
              <a:rPr sz="1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информационной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кампании</a:t>
            </a:r>
          </a:p>
          <a:p>
            <a:pPr marL="755015" indent="-285115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755015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r>
              <a:rPr sz="1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регистрации</a:t>
            </a:r>
            <a:r>
              <a:rPr sz="1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сайте</a:t>
            </a:r>
            <a:r>
              <a:rPr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>
                <a:solidFill>
                  <a:srgbClr val="241A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reading-nation.kz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7162800" y="895256"/>
            <a:ext cx="5111379" cy="22256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40</a:t>
            </a:r>
            <a:r>
              <a:rPr sz="2400" b="1" spc="-2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000</a:t>
            </a:r>
            <a:r>
              <a:rPr sz="2400" b="1" spc="-2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Ученики</a:t>
            </a:r>
            <a:endParaRPr sz="24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2</a:t>
            </a:r>
            <a:r>
              <a:rPr sz="2400" b="1" spc="-3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000</a:t>
            </a:r>
            <a:r>
              <a:rPr sz="2400" b="1" spc="-3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Студенты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колледжей</a:t>
            </a:r>
            <a:endParaRPr sz="24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1</a:t>
            </a:r>
            <a:r>
              <a:rPr sz="2400" b="1" spc="-3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000</a:t>
            </a:r>
            <a:r>
              <a:rPr sz="2400" b="1" spc="-3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Студенты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вузов</a:t>
            </a:r>
            <a:endParaRPr sz="24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1</a:t>
            </a:r>
            <a:r>
              <a:rPr sz="2400" b="1" spc="-2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000</a:t>
            </a:r>
            <a:r>
              <a:rPr sz="2400" b="1" spc="-1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Педагоги</a:t>
            </a:r>
            <a:endParaRPr sz="24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1</a:t>
            </a:r>
            <a:r>
              <a:rPr sz="2400" b="1" spc="-2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000</a:t>
            </a:r>
            <a:r>
              <a:rPr sz="2400" b="1" spc="-15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Родители</a:t>
            </a:r>
            <a:endParaRPr sz="24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400" b="1" dirty="0">
                <a:solidFill>
                  <a:srgbClr val="241AB7"/>
                </a:solidFill>
                <a:latin typeface="Calibri"/>
                <a:cs typeface="Calibri"/>
              </a:rPr>
              <a:t>300</a:t>
            </a:r>
            <a:r>
              <a:rPr sz="2400" b="1" spc="-40" dirty="0">
                <a:solidFill>
                  <a:srgbClr val="241AB7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Государственные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служащие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239" y="1315091"/>
            <a:ext cx="1207269" cy="12072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521</Words>
  <Application>Microsoft Office PowerPoint</Application>
  <PresentationFormat>Широкоэкранный</PresentationFormat>
  <Paragraphs>76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 Bold</vt:lpstr>
      <vt:lpstr>Wingdings</vt:lpstr>
      <vt:lpstr>Тема Office</vt:lpstr>
      <vt:lpstr>ИНТЕЛЛЕКТУАЛЬНО-ПРОСВЕТИТЕЛЬСКИЙ ПРОЕКТ «КІТАП ОҚИТЫН ҰЛТ – ЧИТАЮЩАЯ НАЦИЯ»</vt:lpstr>
      <vt:lpstr>График реализации проекта</vt:lpstr>
      <vt:lpstr>Структура Регионального проектного офиса</vt:lpstr>
      <vt:lpstr>Презентация PowerPoint</vt:lpstr>
      <vt:lpstr>Охват участников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ИНТЕЛЛЕКТУАЛЬНО-ПРОСВЕТИТЕЛЬСКИЙ ПРОЕКТ «КІТАП ОҚИТЫН ҰЛТ – ЧИТАЮЩАЯ НАЦИЯ»</dc:title>
  <cp:lastModifiedBy>Acer</cp:lastModifiedBy>
  <cp:revision>18</cp:revision>
  <cp:lastPrinted>2025-09-04T04:26:29Z</cp:lastPrinted>
  <dcterms:created xsi:type="dcterms:W3CDTF">2025-09-03T12:34:11Z</dcterms:created>
  <dcterms:modified xsi:type="dcterms:W3CDTF">2025-09-05T10:40:52Z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2025-07-22T00:00:00Z</vt:filetime>
  </property>
  <property fmtid="{D5CDD505-2E9C-101B-9397-08002B2CF9AE}" pid="3" name="LastSaved">
    <vt:filetime>2025-09-03T00:00:00Z</vt:filetime>
  </property>
  <property fmtid="{D5CDD505-2E9C-101B-9397-08002B2CF9AE}" pid="4" name="Producer">
    <vt:lpwstr>macOS Версия 15.5 (Выпуск 24F74) Quartz PDFContext</vt:lpwstr>
  </property>
</Properties>
</file>