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5" r:id="rId7"/>
    <p:sldId id="261" r:id="rId8"/>
    <p:sldId id="266" r:id="rId9"/>
    <p:sldId id="264" r:id="rId10"/>
    <p:sldId id="262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CC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42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6151B-BE0E-4620-985B-5526A757A748}" type="datetimeFigureOut">
              <a:rPr lang="ru-RU" smtClean="0"/>
              <a:pPr/>
              <a:t>29.04.2022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15D06-C930-4E74-85CB-259C365773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6151B-BE0E-4620-985B-5526A757A748}" type="datetimeFigureOut">
              <a:rPr lang="ru-RU" smtClean="0"/>
              <a:pPr/>
              <a:t>29.04.2022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15D06-C930-4E74-85CB-259C365773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6151B-BE0E-4620-985B-5526A757A748}" type="datetimeFigureOut">
              <a:rPr lang="ru-RU" smtClean="0"/>
              <a:pPr/>
              <a:t>29.04.2022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15D06-C930-4E74-85CB-259C365773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6151B-BE0E-4620-985B-5526A757A748}" type="datetimeFigureOut">
              <a:rPr lang="ru-RU" smtClean="0"/>
              <a:pPr/>
              <a:t>29.04.2022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15D06-C930-4E74-85CB-259C365773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6151B-BE0E-4620-985B-5526A757A748}" type="datetimeFigureOut">
              <a:rPr lang="ru-RU" smtClean="0"/>
              <a:pPr/>
              <a:t>29.04.2022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15D06-C930-4E74-85CB-259C365773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6151B-BE0E-4620-985B-5526A757A748}" type="datetimeFigureOut">
              <a:rPr lang="ru-RU" smtClean="0"/>
              <a:pPr/>
              <a:t>29.04.2022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15D06-C930-4E74-85CB-259C365773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6151B-BE0E-4620-985B-5526A757A748}" type="datetimeFigureOut">
              <a:rPr lang="ru-RU" smtClean="0"/>
              <a:pPr/>
              <a:t>29.04.2022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15D06-C930-4E74-85CB-259C365773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6151B-BE0E-4620-985B-5526A757A748}" type="datetimeFigureOut">
              <a:rPr lang="ru-RU" smtClean="0"/>
              <a:pPr/>
              <a:t>29.04.2022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15D06-C930-4E74-85CB-259C365773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6151B-BE0E-4620-985B-5526A757A748}" type="datetimeFigureOut">
              <a:rPr lang="ru-RU" smtClean="0"/>
              <a:pPr/>
              <a:t>29.04.2022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15D06-C930-4E74-85CB-259C365773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6151B-BE0E-4620-985B-5526A757A748}" type="datetimeFigureOut">
              <a:rPr lang="ru-RU" smtClean="0"/>
              <a:pPr/>
              <a:t>29.04.2022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15D06-C930-4E74-85CB-259C365773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6151B-BE0E-4620-985B-5526A757A748}" type="datetimeFigureOut">
              <a:rPr lang="ru-RU" smtClean="0"/>
              <a:pPr/>
              <a:t>29.04.2022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15D06-C930-4E74-85CB-259C365773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46151B-BE0E-4620-985B-5526A757A748}" type="datetimeFigureOut">
              <a:rPr lang="ru-RU" smtClean="0"/>
              <a:pPr/>
              <a:t>29.04.2022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B15D06-C930-4E74-85CB-259C3657732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2204864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ГРАФИК ОКАЗАНИЯ ГОСУДАРСТВЕННЫХ УСЛУГ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260648"/>
            <a:ext cx="7848872" cy="1752600"/>
          </a:xfrm>
        </p:spPr>
        <p:txBody>
          <a:bodyPr>
            <a:noAutofit/>
          </a:bodyPr>
          <a:lstStyle/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КГУ «Школа-лицей №4 отдела образования города Рудного» Управления образования акимата Костанайской области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755576" y="3861048"/>
            <a:ext cx="7848872" cy="1752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понедельник – пятница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 09.00 до 18.30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(перерыв с 13.00 до 14.30)</a:t>
            </a:r>
            <a:endParaRPr kumimoji="0" lang="ru-RU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Перечень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документов необходимых для оказания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государственной услуги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None/>
            </a:pP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) заявление;</a:t>
            </a:r>
          </a:p>
          <a:p>
            <a:pPr marL="261938" indent="-261938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2) документ, удостоверяющий личность либо электронный документ из сервиса цифровых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документов (требуется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для идентификации личности);</a:t>
            </a: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3) копия свидетельства о рождении ребенка,   либо родившегося за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пределами</a:t>
            </a:r>
          </a:p>
          <a:p>
            <a:pPr indent="-168275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Республики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Казахстан;</a:t>
            </a: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4) копия свидетельства о заключении или расторжении брака ,  либо за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пределами</a:t>
            </a:r>
          </a:p>
          <a:p>
            <a:pPr indent="-80963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Республики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Казахстан;</a:t>
            </a: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5) копия документа, подтверждающего статус: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467544" y="234514"/>
            <a:ext cx="8352928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Государственная услуга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Предоставление бесплатного и льготного питания отдельным категориям обучающихся и воспитанников в общеобразовательных школах</a:t>
            </a:r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23528" y="1005840"/>
          <a:ext cx="8568952" cy="5852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4476"/>
                <a:gridCol w="4284476"/>
              </a:tblGrid>
              <a:tr h="874383">
                <a:tc>
                  <a:txBody>
                    <a:bodyPr/>
                    <a:lstStyle/>
                    <a:p>
                      <a:pPr algn="just"/>
                      <a:r>
                        <a:rPr lang="ru-RU" b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lang="ru-RU" sz="1800" b="0" kern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Прием документов и зачисление в организации образования, независимо от ведомственной подчиненности, для обучения по общеобразовательным программам начального, основного среднего, общего среднего образования</a:t>
                      </a:r>
                      <a:r>
                        <a:rPr lang="ru-RU" b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  <a:endParaRPr lang="ru-RU" b="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ШЕВЦОВА</a:t>
                      </a:r>
                      <a:r>
                        <a:rPr lang="ru-RU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Н.А.,  </a:t>
                      </a:r>
                      <a:r>
                        <a:rPr lang="ru-RU" b="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секретарь</a:t>
                      </a:r>
                    </a:p>
                    <a:p>
                      <a:pPr algn="l"/>
                      <a:r>
                        <a:rPr lang="ru-RU" b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этаж</a:t>
                      </a:r>
                      <a:r>
                        <a:rPr lang="ru-RU" b="0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- приёмная</a:t>
                      </a:r>
                      <a:endParaRPr lang="ru-RU" b="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874383">
                <a:tc>
                  <a:txBody>
                    <a:bodyPr/>
                    <a:lstStyle/>
                    <a:p>
                      <a:pPr algn="just"/>
                      <a:r>
                        <a:rPr lang="ru-RU" sz="1800" kern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«Выдача дубликатов документов об основном среднем, общем среднем образовании»</a:t>
                      </a:r>
                      <a:endParaRPr lang="ru-RU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ШЕВЦОВА</a:t>
                      </a:r>
                      <a:r>
                        <a:rPr lang="ru-RU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Н.А</a:t>
                      </a:r>
                      <a:r>
                        <a:rPr lang="ru-RU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.,  секретарь</a:t>
                      </a:r>
                    </a:p>
                    <a:p>
                      <a:pPr algn="l"/>
                      <a:r>
                        <a:rPr lang="ru-RU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этаж</a:t>
                      </a:r>
                      <a:r>
                        <a:rPr lang="ru-RU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- приёмная</a:t>
                      </a:r>
                      <a:endParaRPr lang="ru-RU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874383">
                <a:tc>
                  <a:txBody>
                    <a:bodyPr/>
                    <a:lstStyle/>
                    <a:p>
                      <a:pPr algn="just"/>
                      <a:r>
                        <a:rPr lang="ru-RU" sz="1800" kern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«Прием документов для организации индивидуального бесплатного обучения на дому детей, которые по состоянию здоровья в течение длительного времени не могут посещать организации начального, основного среднего, общего среднего образования»</a:t>
                      </a:r>
                      <a:endParaRPr lang="ru-RU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ПЕТРОВСКАЯ</a:t>
                      </a:r>
                      <a:r>
                        <a:rPr lang="ru-RU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И.В</a:t>
                      </a:r>
                      <a:r>
                        <a:rPr lang="ru-RU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., заместитель директора по УВР</a:t>
                      </a:r>
                    </a:p>
                    <a:p>
                      <a:pPr algn="l"/>
                      <a:r>
                        <a:rPr lang="ru-RU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 этаж – 217 кабинет</a:t>
                      </a:r>
                      <a:endParaRPr lang="ru-RU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874383">
                <a:tc>
                  <a:txBody>
                    <a:bodyPr/>
                    <a:lstStyle/>
                    <a:p>
                      <a:pPr algn="just"/>
                      <a:r>
                        <a:rPr lang="kk-KZ" sz="1800" kern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«Выдача разрешения на обучение в форме экстерната в организациях основного среднего, общего среднего образования»</a:t>
                      </a:r>
                      <a:endParaRPr lang="ru-RU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ФИЛИППОВА Е</a:t>
                      </a:r>
                      <a:r>
                        <a:rPr lang="ru-RU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.В</a:t>
                      </a:r>
                      <a:r>
                        <a:rPr lang="ru-RU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., заместитель директора по УВР</a:t>
                      </a:r>
                    </a:p>
                    <a:p>
                      <a:pPr algn="l"/>
                      <a:r>
                        <a:rPr lang="ru-RU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 этаж – 217 кабинет</a:t>
                      </a:r>
                      <a:endParaRPr lang="ru-RU" dirty="0" smtClean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endParaRPr lang="ru-RU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323528" y="44624"/>
            <a:ext cx="835292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Ответственные</a:t>
            </a:r>
            <a:r>
              <a:rPr kumimoji="0" lang="ru-RU" sz="2000" b="1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лица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 исполнение стандартов оказания государственных услуг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2021-2022 учебном году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23528" y="404664"/>
          <a:ext cx="8568952" cy="5760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4476"/>
                <a:gridCol w="4284476"/>
              </a:tblGrid>
              <a:tr h="874383">
                <a:tc>
                  <a:txBody>
                    <a:bodyPr/>
                    <a:lstStyle/>
                    <a:p>
                      <a:pPr algn="just"/>
                      <a:r>
                        <a:rPr lang="kk-KZ" sz="1800" b="0" kern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</a:t>
                      </a:r>
                      <a:r>
                        <a:rPr lang="ru-RU" sz="1800" b="0" kern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Прием документов и выдача направлений на предоставление отдыха детям из малообеспеченных семей в загородных и пришкольных лагерях</a:t>
                      </a:r>
                      <a:r>
                        <a:rPr lang="kk-KZ" sz="1800" b="0" kern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»</a:t>
                      </a:r>
                      <a:endParaRPr lang="ru-RU" b="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ПЛАТОНОВ Д.А</a:t>
                      </a:r>
                      <a:r>
                        <a:rPr lang="ru-RU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., социальный педагог</a:t>
                      </a:r>
                    </a:p>
                    <a:p>
                      <a:pPr algn="l"/>
                      <a:r>
                        <a:rPr lang="ru-RU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этаж</a:t>
                      </a:r>
                      <a:r>
                        <a:rPr lang="ru-RU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– кабинет социального педагога</a:t>
                      </a:r>
                      <a:endParaRPr lang="ru-RU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874383">
                <a:tc>
                  <a:txBody>
                    <a:bodyPr/>
                    <a:lstStyle/>
                    <a:p>
                      <a:pPr algn="just"/>
                      <a:r>
                        <a:rPr lang="ru-RU" sz="1800" kern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«Прием документов для прохождения аттестации на присвоение (подтверждение) квалификационных категорий педагогическим работникам и приравненным к ним лицам республиканских подведомственных организаций образования, реализующих программы дошкольного воспитания и обучения, начального, основного среднего, общего среднего, технического и профессионального, </a:t>
                      </a:r>
                      <a:r>
                        <a:rPr lang="ru-RU" sz="1800" kern="1200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послесреднего</a:t>
                      </a:r>
                      <a:r>
                        <a:rPr lang="ru-RU" sz="1800" kern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образования»</a:t>
                      </a:r>
                      <a:endParaRPr lang="ru-RU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АЛЬБЕКОВА М.Т</a:t>
                      </a:r>
                      <a:r>
                        <a:rPr lang="ru-RU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., заместитель директора по УВР</a:t>
                      </a:r>
                    </a:p>
                    <a:p>
                      <a:pPr algn="l"/>
                      <a:r>
                        <a:rPr lang="ru-RU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 этаж</a:t>
                      </a:r>
                      <a:r>
                        <a:rPr lang="ru-RU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– 217 кабинет</a:t>
                      </a:r>
                      <a:endParaRPr lang="ru-RU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874383">
                <a:tc>
                  <a:txBody>
                    <a:bodyPr/>
                    <a:lstStyle/>
                    <a:p>
                      <a:pPr algn="just"/>
                      <a:r>
                        <a:rPr lang="kk-KZ" sz="1800" kern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</a:t>
                      </a:r>
                      <a:r>
                        <a:rPr lang="ru-RU" sz="1800" kern="120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Предоставление бесплатного и льготного питания отдельным категориям обучающихся и воспитанников в общеобразовательных школах» </a:t>
                      </a:r>
                      <a:endParaRPr lang="ru-RU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ПЛАТОНОВ Д.А</a:t>
                      </a:r>
                      <a:r>
                        <a:rPr lang="ru-RU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., социальный педагог</a:t>
                      </a:r>
                    </a:p>
                    <a:p>
                      <a:pPr algn="l"/>
                      <a:r>
                        <a:rPr lang="ru-RU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этаж</a:t>
                      </a:r>
                      <a:r>
                        <a:rPr lang="ru-RU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– кабинет социального педагога</a:t>
                      </a:r>
                      <a:endParaRPr lang="ru-RU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Перечень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документов необходимых для оказания государственной услуги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1800" b="1" u="sng" dirty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1800" b="1" u="sng" dirty="0" smtClean="0">
                <a:latin typeface="Times New Roman" pitchFamily="18" charset="0"/>
                <a:cs typeface="Times New Roman" pitchFamily="18" charset="0"/>
              </a:rPr>
              <a:t>портале</a:t>
            </a:r>
            <a:endParaRPr lang="ru-RU" sz="1800" u="sng" dirty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+mj-lt"/>
              <a:buAutoNum type="arabicPeriod"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заявление родителей или иных законных представителей согласно форме приложения 1;</a:t>
            </a:r>
          </a:p>
          <a:p>
            <a:pPr lvl="0">
              <a:buFont typeface="+mj-lt"/>
              <a:buAutoNum type="arabicPeriod"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медицинские справки: формы № 065/у о состоянии здоровья, формы № 026/у-3, "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Паспорт здоровья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ребенка" </a:t>
            </a:r>
          </a:p>
          <a:p>
            <a:pPr lvl="0">
              <a:buFont typeface="+mj-lt"/>
              <a:buAutoNum type="arabicPeriod"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цифровая фотография ребенка размером 3х4 см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1800" b="1" u="sng" dirty="0"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sz="1800" b="1" u="sng" dirty="0" err="1">
                <a:latin typeface="Times New Roman" pitchFamily="18" charset="0"/>
                <a:cs typeface="Times New Roman" pitchFamily="18" charset="0"/>
              </a:rPr>
              <a:t>услугодателю</a:t>
            </a:r>
            <a:r>
              <a:rPr lang="ru-RU" sz="1800" b="1" u="sng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800" b="1" u="sng" dirty="0" err="1">
                <a:latin typeface="Times New Roman" pitchFamily="18" charset="0"/>
                <a:cs typeface="Times New Roman" pitchFamily="18" charset="0"/>
              </a:rPr>
              <a:t>бумажно</a:t>
            </a:r>
            <a:r>
              <a:rPr lang="ru-RU" sz="1800" b="1" u="sng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+mj-lt"/>
              <a:buAutoNum type="arabicPeriod"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заявление родителей или иных законных представителей согласно форме приложения 1;</a:t>
            </a:r>
          </a:p>
          <a:p>
            <a:pPr lvl="0">
              <a:buFont typeface="+mj-lt"/>
              <a:buAutoNum type="arabicPeriod"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документ, удостоверяющий личность (оригинал требуется для идентификации,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который возвращается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услугополучателю),</a:t>
            </a:r>
          </a:p>
          <a:p>
            <a:pPr lvl="0">
              <a:buFont typeface="+mj-lt"/>
              <a:buAutoNum type="arabicPeriod"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медицинские справки: формы № 065/у о состоянии здоровья, формы № 026/у-3, "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Паспорт здоровья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ребенка" </a:t>
            </a:r>
          </a:p>
          <a:p>
            <a:pPr lvl="0">
              <a:buFont typeface="+mj-lt"/>
              <a:buAutoNum type="arabicPeriod"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фотографии ребенка размером 3х4 см в количестве 2 штук.</a:t>
            </a:r>
          </a:p>
          <a:p>
            <a:pPr>
              <a:buNone/>
            </a:pP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467544" y="260648"/>
            <a:ext cx="835292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Государственная услуга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Приём документов в первый класс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осуществляется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kumimoji="0" lang="ru-RU" sz="2400" i="0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 1 апреля по 31 июля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Перечень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документов необходимых для оказания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государственной услуги: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Скан-копия свидетельства о рождении (в случае рождения до 2008 года) с документом, удостоверяющим личность (паспорт) родителя (законного представителя) несовершеннолетнего ребенка, или документом, удостоверяющим личность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услугополучателя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(требуется для идентификации личности)</a:t>
            </a:r>
          </a:p>
          <a:p>
            <a:pPr marL="457200" indent="-457200" algn="just"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2.     ЭЦП (электронная цифровая подпись)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467544" y="260648"/>
            <a:ext cx="835292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Государственная услуга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Выдача дубликатов документов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осуществляется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постоянно</a:t>
            </a:r>
            <a:endParaRPr kumimoji="0" lang="ru-RU" sz="2400" i="0" u="sng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27373"/>
            <a:ext cx="8229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Перечень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документов необходимых для оказания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государственной услуги:</a:t>
            </a: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Заявление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(в произвольной форме) 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Заключение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врачебно-консультационной комиссии с рекомендацией по обучению на дому.</a:t>
            </a:r>
          </a:p>
          <a:p>
            <a:pPr marL="0" indent="0" algn="just"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467544" y="75983"/>
            <a:ext cx="8352928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Государственная услуга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Прием документов для организации индивидуального бесплатного обучения на дому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детей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осуществляется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течение учебного года</a:t>
            </a:r>
            <a:endParaRPr kumimoji="0" lang="ru-RU" sz="2400" i="0" u="sng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5591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Перечень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документов необходимых для оказания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государственной услуги: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заявление в форме электронного запроса, подписанного ЭЦП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услугополучателя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согласно приложению 4 к настоящим Правилам;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электронное заключение врачебно-консультационной комиссии, форма 035-1/у, утвержденная приказом исполняющего обязанности Министра здравоохранения Республики Казахстан от 23 ноября 2010 года № 907 "Об утверждении форм первичной медицинской документации организаций здравоохранения" - для обучающихся, не имеющих возможность посещать организации образования по состоянию здоровья;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электронные табеля успеваемости – для обучающихся, имеющих оценки "4" и "5" по всем изученным предметам на протяжении всего периода обучения;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электронная справка о временном проживании за рубежом родителей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услугополучателя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или лиц, их заменяющих, в случае выезда обучающегося с родителями или лиц их заменяющих за рубеж;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электронный документ на имя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услугополучателя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подтверждающий его обучение за рубежом, в случае выезда обучающегося за рубеж без сопровождения родителей или лиц их заменяющих.</a:t>
            </a:r>
          </a:p>
          <a:p>
            <a:pPr marL="0" indent="0" algn="just"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467544" y="121856"/>
            <a:ext cx="8352928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Государственная услуга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Выдача </a:t>
            </a:r>
            <a:r>
              <a:rPr lang="kk-KZ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разрешения на обучение в форме экстерната в организациях основного среднего, общего среднего </a:t>
            </a:r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образования</a:t>
            </a:r>
            <a:endParaRPr lang="en-US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ru-RU" sz="2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844824"/>
            <a:ext cx="8363272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Перечень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документов необходимых для оказания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государственной услуги: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51520" y="234514"/>
            <a:ext cx="8352928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Государственная услуга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Выдача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направлений на предоставление отдыха детям из малообеспеченных семей в загородных и пришкольных лагерях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осуществляется</a:t>
            </a:r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395536" y="2627034"/>
            <a:ext cx="8352928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1) заявление;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2) документ, удостоверяющий личность либо электронный документ из сервиса цифровых документов (требуется для идентификации личности);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3) копия свидетельства о рождении ребенка, либо родившегося за пределами Республики Казахстан;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4) копия свидетельства о заключении или расторжении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брака,либо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за пределами Республики Казахстан;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5) медицинская справка на школьника, отъезжающего в оздоровительный лагерь в соответствии с формой № 071/у в соответствии с формой, утвержденной приказом исполняющего обязанности Министра здравоохранения Республики Казахстан "Об утверждении форм учетной документации в области здравоохранения" от 30 октября 2020 года.    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6) копия документа, подтверждающего статус.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8935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Перечень 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документов необходимых для оказания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государственной услуги: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 fontAlgn="base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заявление;</a:t>
            </a:r>
          </a:p>
          <a:p>
            <a:pPr marL="0" indent="0" algn="just" fontAlgn="base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документ, удостоверяющий личность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услугополучателя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(требуется для идентификации личности)</a:t>
            </a:r>
            <a:r>
              <a:rPr lang="kk-K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kk-K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копия диплома об образовании;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base">
              <a:buNone/>
            </a:pPr>
            <a:r>
              <a:rPr lang="kk-K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копия документа о прохождении курсов переподготовки (при наличии);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base">
              <a:buNone/>
            </a:pPr>
            <a:r>
              <a:rPr lang="kk-K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копия документа, подтверждающего трудовую деятельность работника;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base">
              <a:buNone/>
            </a:pPr>
            <a:r>
              <a:rPr lang="kk-K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 копия удостоверения о ранее присвоенной квалификационной категории (кроме педагогических работников, перешедших из организации высшего образования и не имеющих квалификационных категорий);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base">
              <a:buNone/>
            </a:pPr>
            <a:r>
              <a:rPr lang="kk-K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7) сертификат о прохождении курсов повышения квалификации по программам, согласованным с уполномоченным органом в области образования;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base">
              <a:buNone/>
            </a:pPr>
            <a:r>
              <a:rPr lang="kk-K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8) документ о прохождении национального квалификационного тестирования;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base">
              <a:buNone/>
            </a:pPr>
            <a:r>
              <a:rPr lang="kk-K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9) документы, подтверждающие достижения обучающихся/воспитанников;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base">
              <a:buNone/>
            </a:pPr>
            <a:r>
              <a:rPr lang="kk-K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10) документы, подтверждающие профессиональные достижения и обобщение опыта;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base">
              <a:buNone/>
            </a:pPr>
            <a:r>
              <a:rPr lang="kk-K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11) листы наблюдения уроков-занятий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base">
              <a:buNone/>
            </a:pPr>
            <a:r>
              <a:rPr lang="kk-K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12) Дополнительно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base">
              <a:buNone/>
            </a:pPr>
            <a:r>
              <a:rPr lang="kk-K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-показатели качества знаний обучающихся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base">
              <a:buNone/>
            </a:pPr>
            <a:r>
              <a:rPr lang="kk-K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13) Для педагогов организаций дошкольного воспитания и обучения-показатели сформированности умений и навыков;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base">
              <a:buNone/>
            </a:pPr>
            <a:r>
              <a:rPr lang="kk-K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14) Для педагогов организаций дополнительного образования – показатели освоения выбранной образовательной программы обучающимися, воспитанниками.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467544" y="75983"/>
            <a:ext cx="8352928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Государственная услуга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Прием документов для прохождения аттестации на присвоение (подтверждение) квалификационных категорий педагогическим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работникам…</a:t>
            </a:r>
            <a:endParaRPr kumimoji="0" lang="ru-RU" sz="2400" b="0" i="0" u="sng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811</Words>
  <Application>Microsoft Office PowerPoint</Application>
  <PresentationFormat>Экран (4:3)</PresentationFormat>
  <Paragraphs>97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ГРАФИК ОКАЗАНИЯ ГОСУДАРСТВЕННЫХ УСЛУГ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ГРАФИК ОКАЗАНИЯ ГОСУДАРСТВЕННЫХ УСЛУГ</dc:title>
  <dc:creator>Пользователь</dc:creator>
  <cp:lastModifiedBy>Пользователь</cp:lastModifiedBy>
  <cp:revision>21</cp:revision>
  <dcterms:created xsi:type="dcterms:W3CDTF">2022-04-28T14:00:23Z</dcterms:created>
  <dcterms:modified xsi:type="dcterms:W3CDTF">2022-04-29T11:12:58Z</dcterms:modified>
</cp:coreProperties>
</file>